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handoutMasterIdLst>
    <p:handoutMasterId r:id="rId17"/>
  </p:handoutMasterIdLst>
  <p:sldIdLst>
    <p:sldId id="256" r:id="rId2"/>
    <p:sldId id="268" r:id="rId3"/>
    <p:sldId id="285" r:id="rId4"/>
    <p:sldId id="270" r:id="rId5"/>
    <p:sldId id="283" r:id="rId6"/>
    <p:sldId id="273" r:id="rId7"/>
    <p:sldId id="274" r:id="rId8"/>
    <p:sldId id="275" r:id="rId9"/>
    <p:sldId id="263" r:id="rId10"/>
    <p:sldId id="277" r:id="rId11"/>
    <p:sldId id="278" r:id="rId12"/>
    <p:sldId id="279" r:id="rId13"/>
    <p:sldId id="266"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AE230805-B9A6-4EFC-8A7C-AF1334F52D80}" type="datetimeFigureOut">
              <a:rPr lang="en-US" smtClean="0"/>
              <a:pPr/>
              <a:t>3/27/2014</a:t>
            </a:fld>
            <a:endParaRPr lang="en-US" dirty="0"/>
          </a:p>
        </p:txBody>
      </p:sp>
      <p:sp>
        <p:nvSpPr>
          <p:cNvPr id="4" name="Footer Placeholder 3"/>
          <p:cNvSpPr>
            <a:spLocks noGrp="1"/>
          </p:cNvSpPr>
          <p:nvPr>
            <p:ph type="ftr" sz="quarter" idx="2"/>
          </p:nvPr>
        </p:nvSpPr>
        <p:spPr>
          <a:xfrm>
            <a:off x="0" y="8685214"/>
            <a:ext cx="2971800" cy="457200"/>
          </a:xfrm>
          <a:prstGeom prst="rect">
            <a:avLst/>
          </a:prstGeom>
        </p:spPr>
        <p:txBody>
          <a:bodyPr vert="horz" lIns="91432" tIns="45716" rIns="91432"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4"/>
            <a:ext cx="2971800" cy="457200"/>
          </a:xfrm>
          <a:prstGeom prst="rect">
            <a:avLst/>
          </a:prstGeom>
        </p:spPr>
        <p:txBody>
          <a:bodyPr vert="horz" lIns="91432" tIns="45716" rIns="91432" bIns="45716" rtlCol="0" anchor="b"/>
          <a:lstStyle>
            <a:lvl1pPr algn="r">
              <a:defRPr sz="1200"/>
            </a:lvl1pPr>
          </a:lstStyle>
          <a:p>
            <a:fld id="{703B701C-5F75-4132-A919-E61BE485A4A7}" type="slidenum">
              <a:rPr lang="en-US" smtClean="0"/>
              <a:pPr/>
              <a:t>‹#›</a:t>
            </a:fld>
            <a:endParaRPr lang="en-US" dirty="0"/>
          </a:p>
        </p:txBody>
      </p:sp>
    </p:spTree>
    <p:extLst>
      <p:ext uri="{BB962C8B-B14F-4D97-AF65-F5344CB8AC3E}">
        <p14:creationId xmlns:p14="http://schemas.microsoft.com/office/powerpoint/2010/main" val="2128982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32" tIns="45716" rIns="91432" bIns="45716" rtlCol="0"/>
          <a:lstStyle>
            <a:lvl1pPr algn="r">
              <a:defRPr sz="1200"/>
            </a:lvl1pPr>
          </a:lstStyle>
          <a:p>
            <a:fld id="{38B48FE5-00A1-4CE3-976D-9EDE1C477111}" type="datetimeFigureOut">
              <a:rPr lang="en-US" smtClean="0"/>
              <a:pPr/>
              <a:t>3/27/2014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2" tIns="45716" rIns="91432" bIns="45716" rtlCol="0" anchor="ctr"/>
          <a:lstStyle/>
          <a:p>
            <a:endParaRPr lang="en-US" dirty="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2" tIns="45716" rIns="91432"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7200"/>
          </a:xfrm>
          <a:prstGeom prst="rect">
            <a:avLst/>
          </a:prstGeom>
        </p:spPr>
        <p:txBody>
          <a:bodyPr vert="horz" lIns="91432" tIns="45716" rIns="91432" bIns="457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4"/>
            <a:ext cx="2971800" cy="457200"/>
          </a:xfrm>
          <a:prstGeom prst="rect">
            <a:avLst/>
          </a:prstGeom>
        </p:spPr>
        <p:txBody>
          <a:bodyPr vert="horz" lIns="91432" tIns="45716" rIns="91432" bIns="45716" rtlCol="0" anchor="b"/>
          <a:lstStyle>
            <a:lvl1pPr algn="r">
              <a:defRPr sz="1200"/>
            </a:lvl1pPr>
          </a:lstStyle>
          <a:p>
            <a:fld id="{9C0A4B23-17DE-48ED-BCA2-DDE41F1283E9}" type="slidenum">
              <a:rPr lang="en-US" smtClean="0"/>
              <a:pPr/>
              <a:t>‹#›</a:t>
            </a:fld>
            <a:endParaRPr lang="en-US" dirty="0"/>
          </a:p>
        </p:txBody>
      </p:sp>
    </p:spTree>
    <p:extLst>
      <p:ext uri="{BB962C8B-B14F-4D97-AF65-F5344CB8AC3E}">
        <p14:creationId xmlns:p14="http://schemas.microsoft.com/office/powerpoint/2010/main" val="414222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1</a:t>
            </a:fld>
            <a:endParaRPr lang="en-US" dirty="0"/>
          </a:p>
        </p:txBody>
      </p:sp>
    </p:spTree>
    <p:extLst>
      <p:ext uri="{BB962C8B-B14F-4D97-AF65-F5344CB8AC3E}">
        <p14:creationId xmlns:p14="http://schemas.microsoft.com/office/powerpoint/2010/main" val="594836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10</a:t>
            </a:fld>
            <a:endParaRPr lang="en-US" dirty="0"/>
          </a:p>
        </p:txBody>
      </p:sp>
    </p:spTree>
    <p:extLst>
      <p:ext uri="{BB962C8B-B14F-4D97-AF65-F5344CB8AC3E}">
        <p14:creationId xmlns:p14="http://schemas.microsoft.com/office/powerpoint/2010/main" val="3502284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11</a:t>
            </a:fld>
            <a:endParaRPr lang="en-US" dirty="0"/>
          </a:p>
        </p:txBody>
      </p:sp>
    </p:spTree>
    <p:extLst>
      <p:ext uri="{BB962C8B-B14F-4D97-AF65-F5344CB8AC3E}">
        <p14:creationId xmlns:p14="http://schemas.microsoft.com/office/powerpoint/2010/main" val="705604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12</a:t>
            </a:fld>
            <a:endParaRPr lang="en-US" dirty="0"/>
          </a:p>
        </p:txBody>
      </p:sp>
    </p:spTree>
    <p:extLst>
      <p:ext uri="{BB962C8B-B14F-4D97-AF65-F5344CB8AC3E}">
        <p14:creationId xmlns:p14="http://schemas.microsoft.com/office/powerpoint/2010/main" val="3768972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A4B23-17DE-48ED-BCA2-DDE41F1283E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14</a:t>
            </a:fld>
            <a:endParaRPr lang="en-US" dirty="0"/>
          </a:p>
        </p:txBody>
      </p:sp>
    </p:spTree>
    <p:extLst>
      <p:ext uri="{BB962C8B-B14F-4D97-AF65-F5344CB8AC3E}">
        <p14:creationId xmlns:p14="http://schemas.microsoft.com/office/powerpoint/2010/main" val="115738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2</a:t>
            </a:fld>
            <a:endParaRPr lang="en-US" dirty="0"/>
          </a:p>
        </p:txBody>
      </p:sp>
    </p:spTree>
    <p:extLst>
      <p:ext uri="{BB962C8B-B14F-4D97-AF65-F5344CB8AC3E}">
        <p14:creationId xmlns:p14="http://schemas.microsoft.com/office/powerpoint/2010/main" val="3118168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3</a:t>
            </a:fld>
            <a:endParaRPr lang="en-US" dirty="0"/>
          </a:p>
        </p:txBody>
      </p:sp>
    </p:spTree>
    <p:extLst>
      <p:ext uri="{BB962C8B-B14F-4D97-AF65-F5344CB8AC3E}">
        <p14:creationId xmlns:p14="http://schemas.microsoft.com/office/powerpoint/2010/main" val="1207134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4</a:t>
            </a:fld>
            <a:endParaRPr lang="en-US" dirty="0"/>
          </a:p>
        </p:txBody>
      </p:sp>
    </p:spTree>
    <p:extLst>
      <p:ext uri="{BB962C8B-B14F-4D97-AF65-F5344CB8AC3E}">
        <p14:creationId xmlns:p14="http://schemas.microsoft.com/office/powerpoint/2010/main" val="131131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5</a:t>
            </a:fld>
            <a:endParaRPr lang="en-US" dirty="0"/>
          </a:p>
        </p:txBody>
      </p:sp>
    </p:spTree>
    <p:extLst>
      <p:ext uri="{BB962C8B-B14F-4D97-AF65-F5344CB8AC3E}">
        <p14:creationId xmlns:p14="http://schemas.microsoft.com/office/powerpoint/2010/main" val="328006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Women</a:t>
            </a:r>
            <a:r>
              <a:rPr lang="en-US" baseline="0" dirty="0" smtClean="0"/>
              <a:t> currently in mid-career in student affairs were interviewed</a:t>
            </a:r>
          </a:p>
          <a:p>
            <a:r>
              <a:rPr lang="en-US" baseline="0" dirty="0" smtClean="0"/>
              <a:t>Discussed various professional tradeoffs that resulted in them juggling career and family</a:t>
            </a:r>
          </a:p>
          <a:p>
            <a:r>
              <a:rPr lang="en-US" baseline="0" dirty="0" smtClean="0"/>
              <a:t>Spoke about limiting career goals, setting aside educational goals, and no longer participating in professional organizations in some instances.</a:t>
            </a:r>
            <a:endParaRPr lang="en-US" dirty="0"/>
          </a:p>
        </p:txBody>
      </p:sp>
      <p:sp>
        <p:nvSpPr>
          <p:cNvPr id="4" name="Slide Number Placeholder 3"/>
          <p:cNvSpPr>
            <a:spLocks noGrp="1"/>
          </p:cNvSpPr>
          <p:nvPr>
            <p:ph type="sldNum" sz="quarter" idx="10"/>
          </p:nvPr>
        </p:nvSpPr>
        <p:spPr/>
        <p:txBody>
          <a:bodyPr/>
          <a:lstStyle/>
          <a:p>
            <a:fld id="{9C0A4B23-17DE-48ED-BCA2-DDE41F1283E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7</a:t>
            </a:fld>
            <a:endParaRPr lang="en-US" dirty="0"/>
          </a:p>
        </p:txBody>
      </p:sp>
    </p:spTree>
    <p:extLst>
      <p:ext uri="{BB962C8B-B14F-4D97-AF65-F5344CB8AC3E}">
        <p14:creationId xmlns:p14="http://schemas.microsoft.com/office/powerpoint/2010/main" val="372282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4B23-17DE-48ED-BCA2-DDE41F1283E9}" type="slidenum">
              <a:rPr lang="en-US" smtClean="0"/>
              <a:pPr/>
              <a:t>8</a:t>
            </a:fld>
            <a:endParaRPr lang="en-US" dirty="0"/>
          </a:p>
        </p:txBody>
      </p:sp>
    </p:spTree>
    <p:extLst>
      <p:ext uri="{BB962C8B-B14F-4D97-AF65-F5344CB8AC3E}">
        <p14:creationId xmlns:p14="http://schemas.microsoft.com/office/powerpoint/2010/main" val="115087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Women</a:t>
            </a:r>
            <a:r>
              <a:rPr lang="en-US" baseline="0" dirty="0" smtClean="0"/>
              <a:t> have to help each other out.</a:t>
            </a:r>
          </a:p>
          <a:p>
            <a:r>
              <a:rPr lang="en-US" baseline="0" dirty="0" smtClean="0"/>
              <a:t>Passing along advice, form “A’s”</a:t>
            </a:r>
          </a:p>
          <a:p>
            <a:r>
              <a:rPr lang="en-US" baseline="0" dirty="0" smtClean="0"/>
              <a:t>Share secrets to how you may it work</a:t>
            </a:r>
            <a:endParaRPr lang="en-US" dirty="0"/>
          </a:p>
        </p:txBody>
      </p:sp>
      <p:sp>
        <p:nvSpPr>
          <p:cNvPr id="4" name="Slide Number Placeholder 3"/>
          <p:cNvSpPr>
            <a:spLocks noGrp="1"/>
          </p:cNvSpPr>
          <p:nvPr>
            <p:ph type="sldNum" sz="quarter" idx="10"/>
          </p:nvPr>
        </p:nvSpPr>
        <p:spPr/>
        <p:txBody>
          <a:bodyPr/>
          <a:lstStyle/>
          <a:p>
            <a:fld id="{9C0A4B23-17DE-48ED-BCA2-DDE41F1283E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4138909-6119-435B-91AF-AD6A7B1E1E1F}" type="datetimeFigureOut">
              <a:rPr lang="en-US" smtClean="0"/>
              <a:pPr>
                <a:defRPr/>
              </a:pPr>
              <a:t>3/27/2014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1DA6814-B35C-4AD2-947E-9C75E2B9B75A}"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CC6ADE3-6C9C-4161-826A-0DDF2E93CF3D}" type="datetimeFigureOut">
              <a:rPr lang="en-US" smtClean="0"/>
              <a:pPr>
                <a:defRPr/>
              </a:pPr>
              <a:t>3/27/2014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D2E1E8-20BC-4ACE-A849-9746E6890969}"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5B86B5E-AA18-4598-8FF4-42AF6CA680AE}" type="datetimeFigureOut">
              <a:rPr lang="en-US" smtClean="0"/>
              <a:pPr>
                <a:defRPr/>
              </a:pPr>
              <a:t>3/27/2014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7C34EBC-8DD0-43BB-B211-7EFAE752E50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A01A8A4-7685-42A1-AC3B-09EA07E23C68}" type="datetimeFigureOut">
              <a:rPr lang="en-US" smtClean="0"/>
              <a:pPr>
                <a:defRPr/>
              </a:pPr>
              <a:t>3/27/2014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4424861-FE3B-49BB-8013-E6340322917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668A507-A4FA-4DC1-9872-7514DDDABA4C}" type="datetimeFigureOut">
              <a:rPr lang="en-US" smtClean="0"/>
              <a:pPr>
                <a:defRPr/>
              </a:pPr>
              <a:t>3/27/2014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1E72629-CCE8-43E6-B9A2-BE7EA361B6D3}"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24D8213-EF29-4A36-A38D-D3D149F973A1}" type="datetimeFigureOut">
              <a:rPr lang="en-US" smtClean="0"/>
              <a:pPr>
                <a:defRPr/>
              </a:pPr>
              <a:t>3/27/2014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989630F-0DBB-4F45-914C-3DB4EA4E758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2A5F74B-92D8-4EB2-8B9C-8C3E33F191E8}" type="datetimeFigureOut">
              <a:rPr lang="en-US" smtClean="0"/>
              <a:pPr>
                <a:defRPr/>
              </a:pPr>
              <a:t>3/27/2014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477B4C4-2A72-4407-9AF6-E59CDD490637}"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53D2617-AD41-4169-B6C0-948FBEF93911}" type="datetimeFigureOut">
              <a:rPr lang="en-US" smtClean="0"/>
              <a:pPr>
                <a:defRPr/>
              </a:pPr>
              <a:t>3/27/2014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158626E-346C-40DC-990F-59F501B38F4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D3E77B0-EE2C-4E91-8633-310E509CE410}" type="datetimeFigureOut">
              <a:rPr lang="en-US" smtClean="0"/>
              <a:pPr>
                <a:defRPr/>
              </a:pPr>
              <a:t>3/27/2014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B68C78C-6783-4F1C-A3D4-5DE408E45B1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BB6466D-9019-4E22-990A-0BE37709C7C6}" type="datetimeFigureOut">
              <a:rPr lang="en-US" smtClean="0"/>
              <a:pPr>
                <a:defRPr/>
              </a:pPr>
              <a:t>3/27/2014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CC93F29-1484-4A44-9A34-E5D69489D3EF}"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B1C5546-9883-408D-A700-4B861B0FF5EF}" type="datetimeFigureOut">
              <a:rPr lang="en-US" smtClean="0"/>
              <a:pPr>
                <a:defRPr/>
              </a:pPr>
              <a:t>3/27/2014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D593489-2B98-4935-95C0-9F8604209191}"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4C0E15C-EA42-4179-B349-C499D36D00AF}" type="datetimeFigureOut">
              <a:rPr lang="en-US" smtClean="0"/>
              <a:pPr>
                <a:defRPr/>
              </a:pPr>
              <a:t>3/27/2014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53FD3CD-CECB-4891-B817-8C39CC00FF38}"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direct.com/science/article/pii/SO27753950500011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chronicle.com/article/Women-in-Charge/25699/" TargetMode="External"/><Relationship Id="rId4" Type="http://schemas.openxmlformats.org/officeDocument/2006/relationships/hyperlink" Target="http://www.wihe.com/printBlog.jsp?id=39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r>
              <a:rPr lang="en-US" dirty="0" smtClean="0"/>
              <a:t>The Use of Support Networks to Further Mothers in Student Affairs</a:t>
            </a:r>
          </a:p>
        </p:txBody>
      </p:sp>
      <p:sp>
        <p:nvSpPr>
          <p:cNvPr id="3" name="Subtitle 2"/>
          <p:cNvSpPr>
            <a:spLocks noGrp="1"/>
          </p:cNvSpPr>
          <p:nvPr>
            <p:ph type="subTitle" idx="1"/>
          </p:nvPr>
        </p:nvSpPr>
        <p:spPr>
          <a:xfrm>
            <a:off x="1371600" y="3886200"/>
            <a:ext cx="6400800" cy="2514600"/>
          </a:xfrm>
        </p:spPr>
        <p:txBody>
          <a:bodyPr rtlCol="0">
            <a:normAutofit fontScale="62500" lnSpcReduction="20000"/>
          </a:bodyPr>
          <a:lstStyle/>
          <a:p>
            <a:pPr>
              <a:defRPr/>
            </a:pPr>
            <a:endParaRPr lang="en-US" dirty="0"/>
          </a:p>
          <a:p>
            <a:pPr>
              <a:defRPr/>
            </a:pPr>
            <a:r>
              <a:rPr lang="en-US" dirty="0"/>
              <a:t>Wednesday, April 2, 2014</a:t>
            </a:r>
          </a:p>
          <a:p>
            <a:pPr>
              <a:defRPr/>
            </a:pPr>
            <a:r>
              <a:rPr lang="en-US" dirty="0"/>
              <a:t> 9:45 AM - 10:45 AM</a:t>
            </a:r>
          </a:p>
          <a:p>
            <a:pPr>
              <a:defRPr/>
            </a:pPr>
            <a:r>
              <a:rPr lang="en-US" dirty="0"/>
              <a:t> Indiana Convention Center, 135 </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dirty="0" smtClean="0"/>
              <a:t>Colleen Liccione, M.A., Assistant Professor</a:t>
            </a:r>
          </a:p>
          <a:p>
            <a:pPr eaLnBrk="1" fontAlgn="auto" hangingPunct="1">
              <a:spcAft>
                <a:spcPts val="0"/>
              </a:spcAft>
              <a:buFont typeface="Arial" pitchFamily="34" charset="0"/>
              <a:buNone/>
              <a:defRPr/>
            </a:pPr>
            <a:r>
              <a:rPr lang="en-US" dirty="0" smtClean="0"/>
              <a:t>Patty Munsch, Ph.D., Professor</a:t>
            </a:r>
          </a:p>
          <a:p>
            <a:pPr eaLnBrk="1" fontAlgn="auto" hangingPunct="1">
              <a:spcAft>
                <a:spcPts val="0"/>
              </a:spcAft>
              <a:buFont typeface="Arial" pitchFamily="34" charset="0"/>
              <a:buNone/>
              <a:defRPr/>
            </a:pPr>
            <a:r>
              <a:rPr lang="en-US" dirty="0" smtClean="0"/>
              <a:t>Tania Velazquez, LMSW, </a:t>
            </a:r>
            <a:r>
              <a:rPr lang="en-US" smtClean="0"/>
              <a:t>Associate Professor</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Mothers in Student Affairs</a:t>
            </a:r>
            <a:br>
              <a:rPr lang="en-US" dirty="0" smtClean="0"/>
            </a:br>
            <a:r>
              <a:rPr lang="en-US" dirty="0" smtClean="0"/>
              <a:t>(MSA)</a:t>
            </a:r>
            <a:endParaRPr lang="en-US" dirty="0"/>
          </a:p>
        </p:txBody>
      </p:sp>
      <p:sp>
        <p:nvSpPr>
          <p:cNvPr id="3" name="Content Placeholder 2"/>
          <p:cNvSpPr>
            <a:spLocks noGrp="1"/>
          </p:cNvSpPr>
          <p:nvPr>
            <p:ph idx="1"/>
          </p:nvPr>
        </p:nvSpPr>
        <p:spPr/>
        <p:txBody>
          <a:bodyPr/>
          <a:lstStyle/>
          <a:p>
            <a:r>
              <a:rPr lang="en-US" dirty="0" smtClean="0"/>
              <a:t>How this idea came about…..</a:t>
            </a:r>
          </a:p>
          <a:p>
            <a:r>
              <a:rPr lang="en-US" dirty="0" smtClean="0"/>
              <a:t>Now implementation</a:t>
            </a:r>
          </a:p>
          <a:p>
            <a:pPr lvl="1"/>
            <a:r>
              <a:rPr lang="en-US" dirty="0" smtClean="0"/>
              <a:t>“Gather” during lunch breaks or after hours (happy hour)</a:t>
            </a:r>
          </a:p>
          <a:p>
            <a:pPr lvl="1"/>
            <a:r>
              <a:rPr lang="en-US" dirty="0" smtClean="0"/>
              <a:t>Allowed to then do invitation only</a:t>
            </a:r>
          </a:p>
          <a:p>
            <a:pPr lvl="1"/>
            <a:r>
              <a:rPr lang="en-US" dirty="0" smtClean="0"/>
              <a:t>Have a candid discussion about what exactly we want to do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Mothers in Student Affairs</a:t>
            </a:r>
            <a:br>
              <a:rPr lang="en-US" dirty="0" smtClean="0"/>
            </a:br>
            <a:r>
              <a:rPr lang="en-US" dirty="0" smtClean="0"/>
              <a:t>(MSA)</a:t>
            </a:r>
            <a:endParaRPr lang="en-US" dirty="0"/>
          </a:p>
        </p:txBody>
      </p:sp>
      <p:sp>
        <p:nvSpPr>
          <p:cNvPr id="3" name="Content Placeholder 2"/>
          <p:cNvSpPr>
            <a:spLocks noGrp="1"/>
          </p:cNvSpPr>
          <p:nvPr>
            <p:ph idx="1"/>
          </p:nvPr>
        </p:nvSpPr>
        <p:spPr/>
        <p:txBody>
          <a:bodyPr/>
          <a:lstStyle/>
          <a:p>
            <a:r>
              <a:rPr lang="en-US" dirty="0" smtClean="0"/>
              <a:t>The original mothers set down some guidelines before we proceeded with our “gathering.”.</a:t>
            </a:r>
          </a:p>
          <a:p>
            <a:pPr>
              <a:buNone/>
            </a:pPr>
            <a:r>
              <a:rPr lang="en-US" dirty="0" smtClean="0"/>
              <a:t>1)     No negativity.</a:t>
            </a:r>
          </a:p>
          <a:p>
            <a:pPr>
              <a:buNone/>
            </a:pPr>
            <a:r>
              <a:rPr lang="en-US" dirty="0" smtClean="0"/>
              <a:t>2)     No gossip or bad mouthing.</a:t>
            </a:r>
          </a:p>
          <a:p>
            <a:pPr>
              <a:buNone/>
            </a:pPr>
            <a:r>
              <a:rPr lang="en-US" dirty="0" smtClean="0"/>
              <a:t>3)     When we get together it is a “safe space” to speak freely.</a:t>
            </a:r>
          </a:p>
          <a:p>
            <a:pPr>
              <a:buNone/>
            </a:pPr>
            <a:r>
              <a:rPr lang="en-US" dirty="0" smtClean="0"/>
              <a:t>4)     No judgment.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Mothers in Student Affairs</a:t>
            </a:r>
            <a:br>
              <a:rPr lang="en-US" dirty="0" smtClean="0"/>
            </a:br>
            <a:r>
              <a:rPr lang="en-US" dirty="0" smtClean="0"/>
              <a:t>(MSA)</a:t>
            </a:r>
            <a:endParaRPr lang="en-US" dirty="0"/>
          </a:p>
        </p:txBody>
      </p:sp>
      <p:sp>
        <p:nvSpPr>
          <p:cNvPr id="3" name="Content Placeholder 2"/>
          <p:cNvSpPr>
            <a:spLocks noGrp="1"/>
          </p:cNvSpPr>
          <p:nvPr>
            <p:ph idx="1"/>
          </p:nvPr>
        </p:nvSpPr>
        <p:spPr/>
        <p:txBody>
          <a:bodyPr/>
          <a:lstStyle/>
          <a:p>
            <a:r>
              <a:rPr lang="en-US" dirty="0" smtClean="0"/>
              <a:t>What have we done….</a:t>
            </a:r>
          </a:p>
          <a:p>
            <a:pPr lvl="1"/>
            <a:r>
              <a:rPr lang="en-US" dirty="0" smtClean="0"/>
              <a:t>Guest speakers, President of the College, Vice President of Academic Affairs to share their stories</a:t>
            </a:r>
          </a:p>
          <a:p>
            <a:pPr lvl="1"/>
            <a:r>
              <a:rPr lang="en-US" dirty="0" smtClean="0"/>
              <a:t>Happy hours</a:t>
            </a:r>
          </a:p>
          <a:p>
            <a:pPr lvl="1"/>
            <a:r>
              <a:rPr lang="en-US" dirty="0" smtClean="0"/>
              <a:t>Cookie swaps</a:t>
            </a:r>
          </a:p>
          <a:p>
            <a:pPr lvl="1"/>
            <a:r>
              <a:rPr lang="en-US" dirty="0" smtClean="0"/>
              <a:t>Share ideas on birthday parties, Father Day gifts,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505200"/>
            <a:ext cx="8305800" cy="1323439"/>
          </a:xfrm>
          <a:prstGeom prst="rect">
            <a:avLst/>
          </a:prstGeom>
        </p:spPr>
        <p:txBody>
          <a:bodyPr wrap="square">
            <a:spAutoFit/>
          </a:bodyPr>
          <a:lstStyle/>
          <a:p>
            <a:pPr algn="ctr"/>
            <a:r>
              <a:rPr lang="en-US" sz="4000" i="1" dirty="0" smtClean="0">
                <a:latin typeface="+mj-lt"/>
              </a:rPr>
              <a:t>One </a:t>
            </a:r>
            <a:r>
              <a:rPr lang="en-US" sz="4000" b="1" i="1" dirty="0" smtClean="0">
                <a:latin typeface="+mj-lt"/>
              </a:rPr>
              <a:t>Woman</a:t>
            </a:r>
            <a:r>
              <a:rPr lang="en-US" sz="4000" i="1" dirty="0" smtClean="0">
                <a:latin typeface="+mj-lt"/>
              </a:rPr>
              <a:t> Can Change Anything. </a:t>
            </a:r>
          </a:p>
          <a:p>
            <a:pPr algn="ctr"/>
            <a:r>
              <a:rPr lang="en-US" sz="4000" i="1" dirty="0" smtClean="0">
                <a:latin typeface="+mj-lt"/>
              </a:rPr>
              <a:t>Many </a:t>
            </a:r>
            <a:r>
              <a:rPr lang="en-US" sz="4000" b="1" i="1" dirty="0" smtClean="0">
                <a:latin typeface="+mj-lt"/>
              </a:rPr>
              <a:t>Women</a:t>
            </a:r>
            <a:r>
              <a:rPr lang="en-US" sz="4000" i="1" dirty="0" smtClean="0">
                <a:latin typeface="+mj-lt"/>
              </a:rPr>
              <a:t> Can Change Everything</a:t>
            </a:r>
            <a:endParaRPr lang="en-US" sz="4000" i="1" dirty="0">
              <a:latin typeface="+mj-lt"/>
            </a:endParaRPr>
          </a:p>
        </p:txBody>
      </p:sp>
      <p:sp>
        <p:nvSpPr>
          <p:cNvPr id="1032" name="AutoShape 8" descr="data:image/jpeg;base64,/9j/4AAQSkZJRgABAQAAAQABAAD/2wCEAAkGBwgHBgkIBwgKCgkLDRYPDQwMDRsUFRAWIB0iIiAdHx8kKDQsJCYxJx8fLT0tMTU3Ojo6Iys/RD84QzQ5OjcBCgoKDQwNGg8PGjclHyU3Nzc3Nzc3Nzc3Nzc3Nzc3Nzc3Nzc3Nzc3Nzc3Nzc3Nzc3Nzc3Nzc3Nzc3Nzc3Nzc3N//AABEIAF0AfAMBIgACEQEDEQH/xAAbAAADAQADAQAAAAAAAAAAAAADBAUCAAEGB//EADcQAAICAAMFBAkCBgMAAAAAAAECAAMRITEEEkFRYRMicZEFFDJCUoGhscFy0SNDYpOi4TNEgv/EABoBAQACAwEAAAAAAAAAAAAAAAQDBQECBgD/xAAuEQACAgIAAwUGBwAAAAAAAAAAAgEDBBESE+EhMVGRoQUyQULR8BQVUmFicbH/2gAMAwEAAhEDEQA/AF0DsMd5seOcYVWIDbxxGuc0leHeWMImBBGh1nJW5Esd9qFMAMCGDHrnCorBiATgdM4RKgCVOh0hVrOAxGawjWEbOACsU1OXWECtvA4nMc4wK+94zS15LlxkU2kM2QK7jbmp1mt1t85nTnGuyyPjOGrM5cJjmmOYJFG3FzOZ5zoqd85nIc472Wa5aCDavLLVjMxabRZAiVYJqcT1g3VslDHrnKDV97osA9ZAJ4tJVsJVcQsVmbJiAOsXsV2JJZgB1lF68O6NeMBZXj3RoNYqrImCTUMTLA7kkswA66TlBs3TuuwGOmMatrx7qjKcoUKrAKDnqZcUZXYHsrKVaYZr7MYSvD9JndacRpxEYSvIYez9pzDOedzKV+7y0MMqccPGESvhy0MMtY5a6wzOFawCteXgZvs9cusYWv8AaEFfOQzYQzYK9nrlOGv2so4K+k4a+kxzDTmCTV5nymDXgdNI8aunGYauZiw3iwntVw+ZgXTVsPCUXrx+esC6Z44eAky2Ey2E16yMhqdYCxPdX5yi6YZDXiYvYmRAGXExKuJSwm2J7qjxM5SiqpGG9nrGXTEELpxMzUigEYE56xlVkwImYmClWmeWTRmtOPHiJmtcs8xzjVaafeVLuVljnEQfLnDpXNVpGK0hWcI7g1r6Qgr6Q6Vwy1dJvXj2290B2sFRVOGqOiqd9lFfld2tkfNJxrg2rlFqoJ64WzFtq74N1sJz1wDpy1lB0i9iSNXEq5PsQYdOJ5xaxBhn7Mo2LFbFzyGJ+kWjC63J1qEjPurM1DunBeMYtUY5948pmtGwOYGekbUwuG7ClWuHDD7RqtYKoeI6GN1LKqxissYJWkaqrmKlxjlSRGBize+5A2OdpXlG6dlZ8xkOZhNk2cN3mHdGg5x8ZTuMbBSpY3AF7JFV2JB7TE+E7OxV8C0anI3gXwIuKSbdsTLmveETsrl6KbZs4YF1GY16wmRhpavcSJZMd5CsritiSnakTtWcP7Qw5ofcDq3J1ixW1eH0EoWCKWjWFrYfWwhapw4KIKtVwOpzjNi8lJ8YOsHA+zrHVSMWewpVI3wv5RyqtvhbynhGsuHtPZ82MzjYcDi2B44zLYCz8xlvZ8t83p1PpNKHkfKO1IeU+ZVJZlg4/uL+8bQ3KMe1Pyt/3LDDsTD+GwVvsz+fp1PrCKEQKBoJrGeK9D+kNjvcJtuy7NUirnZ2jAk+Bl+rZfR1tYeqsMh0K2Nh950FWctsbXXn0Ke3HmqdNvy6lacxw1kwbHsQ0q/zb9536nsR12dT4kmTc9vCPPoQ8EfcdSiXX4h5zrfU5Yjzk4bF6PH/AFKfmuMQ29Ng2YsT6LDqBjvqQB98fpIrMtq14m1r+5+hstcNOo36fUd2mvddgNMYhch5Hynlr2JsYoWVSTgMdBFXazg7ec5vNy0y9xw6LerAnXveh6e1D8J8onarcj5Tzthv52+Zij2XY4Cyz5MZXphL4j68Gf1Ho7anP8uw/wDkwVdL4H+C+vIzzzJcc2S0+IM3QO6cuMWmOq/ER+FmI9778zl2a4tZTjwFa5n6YTVZxUYts4HJlOI8hMdsjD+NQhPxJ3CfLL6TtLkX/ioUH4nO8R+PpF/uIneuHX+Blrrw7lynoQRHKHGGJFYw0Br/ADFq9pu4sD0Kgjywh1bfOO4qn+mEsaI7iB4b4jeyuK7Q5rRwPccYg/KUfXBYu4uzVIDwTeGHhnJdUcoYqwZSQRmCOEJNrLGonsBXJEzst+j7vVq1pKWbzd4dzDGO9vYfZqsPywkQXW2EGyxmI0JMdrtq3RvUljxJc5xFWfMRwROoj78JKuyvU7kYT1q+479h2esDXAZyb6XZu0FfrC3hRiGCgYdMY4+21IhX1OojrnJNupwGA5TTIyF5cKrbme+dz0gkoXbbFWyOin9QxgrUqOVlta/oQk+cJbFLeMiqfUaLRI2L7Qu4cFsDDmuP5i72+6VpA/qQffWNmypf5Adh8bHDyGEE/pLa0GFdu4vwoiqPoI6vUT2yKTiaOyPMWNNBBPraBzw7Nt3zw/ELs9YVCDfRr1P4gm2pbM9oorc/Eg3D9MvpC0XbPuHd2ZtfetJ/AilWJN2lojU79Oh//9k="/>
          <p:cNvSpPr>
            <a:spLocks noChangeAspect="1" noChangeArrowheads="1"/>
          </p:cNvSpPr>
          <p:nvPr/>
        </p:nvSpPr>
        <p:spPr bwMode="auto">
          <a:xfrm>
            <a:off x="0" y="-419100"/>
            <a:ext cx="1181100" cy="8858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4" name="AutoShape 10" descr="data:image/jpeg;base64,/9j/4AAQSkZJRgABAQAAAQABAAD/2wCEAAkGBwgHBgkIBwgKCgkLDRYPDQwMDRsUFRAWIB0iIiAdHx8kKDQsJCYxJx8fLT0tMTU3Ojo6Iys/RD84QzQ5OjcBCgoKDQwNGg8PGjclHyU3Nzc3Nzc3Nzc3Nzc3Nzc3Nzc3Nzc3Nzc3Nzc3Nzc3Nzc3Nzc3Nzc3Nzc3Nzc3Nzc3N//AABEIAF0AfAMBIgACEQEDEQH/xAAbAAADAQADAQAAAAAAAAAAAAADBAUCAAEGB//EADcQAAICAAMFBAkCBgMAAAAAAAECAAMRITEEEkFRYRMicZEFFDJCUoGhscFy0SNDYpOi4TNEgv/EABoBAQACAwEAAAAAAAAAAAAAAAQDBQECBgD/xAAuEQACAgIAAwUGBwAAAAAAAAAAAgEDBBESE+EhMVGRoQUyQULR8BQVUmFicbH/2gAMAwEAAhEDEQA/AF0DsMd5seOcYVWIDbxxGuc0leHeWMImBBGh1nJW5Esd9qFMAMCGDHrnCorBiATgdM4RKgCVOh0hVrOAxGawjWEbOACsU1OXWECtvA4nMc4wK+94zS15LlxkU2kM2QK7jbmp1mt1t85nTnGuyyPjOGrM5cJjmmOYJFG3FzOZ5zoqd85nIc472Wa5aCDavLLVjMxabRZAiVYJqcT1g3VslDHrnKDV97osA9ZAJ4tJVsJVcQsVmbJiAOsXsV2JJZgB1lF68O6NeMBZXj3RoNYqrImCTUMTLA7kkswA66TlBs3TuuwGOmMatrx7qjKcoUKrAKDnqZcUZXYHsrKVaYZr7MYSvD9JndacRpxEYSvIYez9pzDOedzKV+7y0MMqccPGESvhy0MMtY5a6wzOFawCteXgZvs9cusYWv8AaEFfOQzYQzYK9nrlOGv2so4K+k4a+kxzDTmCTV5nymDXgdNI8aunGYauZiw3iwntVw+ZgXTVsPCUXrx+esC6Z44eAky2Ey2E16yMhqdYCxPdX5yi6YZDXiYvYmRAGXExKuJSwm2J7qjxM5SiqpGG9nrGXTEELpxMzUigEYE56xlVkwImYmClWmeWTRmtOPHiJmtcs8xzjVaafeVLuVljnEQfLnDpXNVpGK0hWcI7g1r6Qgr6Q6Vwy1dJvXj2290B2sFRVOGqOiqd9lFfld2tkfNJxrg2rlFqoJ64WzFtq74N1sJz1wDpy1lB0i9iSNXEq5PsQYdOJ5xaxBhn7Mo2LFbFzyGJ+kWjC63J1qEjPurM1DunBeMYtUY5948pmtGwOYGekbUwuG7ClWuHDD7RqtYKoeI6GN1LKqxissYJWkaqrmKlxjlSRGBize+5A2OdpXlG6dlZ8xkOZhNk2cN3mHdGg5x8ZTuMbBSpY3AF7JFV2JB7TE+E7OxV8C0anI3gXwIuKSbdsTLmveETsrl6KbZs4YF1GY16wmRhpavcSJZMd5CsritiSnakTtWcP7Qw5ofcDq3J1ixW1eH0EoWCKWjWFrYfWwhapw4KIKtVwOpzjNi8lJ8YOsHA+zrHVSMWewpVI3wv5RyqtvhbynhGsuHtPZ82MzjYcDi2B44zLYCz8xlvZ8t83p1PpNKHkfKO1IeU+ZVJZlg4/uL+8bQ3KMe1Pyt/3LDDsTD+GwVvsz+fp1PrCKEQKBoJrGeK9D+kNjvcJtuy7NUirnZ2jAk+Bl+rZfR1tYeqsMh0K2Nh950FWctsbXXn0Ke3HmqdNvy6lacxw1kwbHsQ0q/zb9536nsR12dT4kmTc9vCPPoQ8EfcdSiXX4h5zrfU5Yjzk4bF6PH/AFKfmuMQ29Ng2YsT6LDqBjvqQB98fpIrMtq14m1r+5+hstcNOo36fUd2mvddgNMYhch5Hynlr2JsYoWVSTgMdBFXazg7ec5vNy0y9xw6LerAnXveh6e1D8J8onarcj5Tzthv52+Zij2XY4Cyz5MZXphL4j68Gf1Ho7anP8uw/wDkwVdL4H+C+vIzzzJcc2S0+IM3QO6cuMWmOq/ER+FmI9778zl2a4tZTjwFa5n6YTVZxUYts4HJlOI8hMdsjD+NQhPxJ3CfLL6TtLkX/ioUH4nO8R+PpF/uIneuHX+Blrrw7lynoQRHKHGGJFYw0Br/ADFq9pu4sD0Kgjywh1bfOO4qn+mEsaI7iB4b4jeyuK7Q5rRwPccYg/KUfXBYu4uzVIDwTeGHhnJdUcoYqwZSQRmCOEJNrLGonsBXJEzst+j7vVq1pKWbzd4dzDGO9vYfZqsPywkQXW2EGyxmI0JMdrtq3RvUljxJc5xFWfMRwROoj78JKuyvU7kYT1q+479h2esDXAZyb6XZu0FfrC3hRiGCgYdMY4+21IhX1OojrnJNupwGA5TTIyF5cKrbme+dz0gkoXbbFWyOin9QxgrUqOVlta/oQk+cJbFLeMiqfUaLRI2L7Qu4cFsDDmuP5i72+6VpA/qQffWNmypf5Adh8bHDyGEE/pLa0GFdu4vwoiqPoI6vUT2yKTiaOyPMWNNBBPraBzw7Nt3zw/ELs9YVCDfRr1P4gm2pbM9oorc/Eg3D9MvpC0XbPuHd2ZtfetJ/AilWJN2lojU79Oh//9k="/>
          <p:cNvSpPr>
            <a:spLocks noChangeAspect="1" noChangeArrowheads="1"/>
          </p:cNvSpPr>
          <p:nvPr/>
        </p:nvSpPr>
        <p:spPr bwMode="auto">
          <a:xfrm>
            <a:off x="0" y="-419100"/>
            <a:ext cx="1181100" cy="8858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6" name="AutoShape 2" descr="data:image/jpeg;base64,/9j/4AAQSkZJRgABAQAAAQABAAD/2wCEAAkGBhQSEBQUExQWFRUVFBgWFhgVFBUUFRcWGBQXFxUVFBcYHCYeFxkkHBQWHy8gIycpLCwsFR4yNTAqNSYrLCkBCQoKDgwOGg8PGiwkHyQtNCwtLCouLSwsLC8sLC4sKiwsNC4pLCksKSosLCwsLCwsLCwsLCwsKSwsLCkpLCosLP/AABEIAMQBAQMBIgACEQEDEQH/xAAcAAABBAMBAAAAAAAAAAAAAAAAAgUGBwEDBAj/xABIEAACAAMGAgcECAQCCQUBAAABAgADEQQFEiExQQZRBxMiYXGBkTKhscEUI0JScoKS0WKi4fCywhUWJCVDU3OD8TNjdLPDNP/EABoBAAIDAQEAAAAAAAAAAAAAAAAEAgMFAQb/xAAvEQACAgEDAgQEBwEBAQAAAAAAAQIDEQQSITFBEyJRYQUycYEUI5GxwdHwoeFS/9oADAMBAAIRAxEAPwC8YIIIACCCCADBMQrijpJWy2gSJcrrmwknC60DEHChpUg1GdaUBqKxNTFCLMLWm2zEBmzBMfDhXMjG3aCrtkCabCOdZJN49/pyWR4hKe3c1hJerbwvtySqf0iW8ouGTIVgDiqzMT2aCgyC0OdKnQDxkvC3H0i2Ult9VPFBgcgFmw1bq88wCDlke6KdLWtgZnbCjcUCjuppXu1jpsF5mTa5U2YiEkBXx4gozAE2qZggUNR90xCVtT+Rv7jNekv6XKPPTbnh9cPPVHoNH2Ovxhcak7SgmlaA5Go02O4hSNsdfjFgkLggggAIIIIACMExmGniq2GVY57rkwlkA8i1Fr5VrHJPCyShFykoruQjjTpGdXaVZGwhSQ02gJJGREuuQHfvt3svDPSlaZTEWj6+XUVJoJig64SMm50PqI4Luu2S7ATmdRTLCuRFK5tmR6ecc/ENmkof9nIwU0FciMq1OZr+8Znjybzk31pqUtmC+LFa1my1mIcSOoZSNwRUGN0QvoktLNdqhtEmzFX8OIN8WMTSNKLysmDZHZJx9AgggiRAIQ7+sDv6wInrAAIlPGFwQQAVN048VTJXVWSUzJ1imZNKkhmWuFEqMwCQxPOgin7LbJss4pbuhUg1R2Ug7HI6xc/SPcAnXpId0Z0+jEURQxLrNJANWApRzvsY4V4GlYMSJQshVlm1GrVDEKT2lpoDmQM9YVss2ywzVowq0Tvo84mNusEuaxBmCsubTLtpkTTbECrfmiSxCei64zZZE9Ca1nuQQKAitFIFTSopvyibQxF5WTOtSU2kEEEESKwggggAIIIIACCCCADDCPPt6SmsdvnJNUIGZqrLaoEtziUr4ChplyoKx6AnTQqknQCpiB8XcNSLwo7TOomigx0LrgFSVcVAFCSQRTeusUXY6Z5HtJLa3uXH9dBmsl12dJXWM4dJlACo1NaihGeLaniIYeIrOs+0iVJRmMkhCssF3PbHWHDnUDEM9KqQdREouThE2KY4E/rFYKRhBUaGuIVI3Gh5RIuEeBZViYzhNeZMdCrMaKhDMGqF20GpO8J01edr0HrL4wW5PPoSezIQoDUJAoSowr5CpoO6sLZKwK1dIVGmYYhW2OvxhcJdKxhH2OvxgAXBBBAARyXpYBPkzJTaOpWvKuh8jn5R1wRxrPB1Np5RV9iUywZLyg06TWW4BUMUI7DqTSqMp12hM66kd+os6Bps1GUljVJSZBpjfqNO8d8SW8bsb6bMtTKFUWYWdKkFnYzMbNQaAAUFc9co2cOKiWicxoCyJQnLJS+Ie8H/AMRmuqKsUTY8dutzXX/fsPNxXMlls8uTL9lBSp1Yk1Zj3kknzhwhqmcQy8sHbBzqpFKdx3hylTQygjQiojQjKL4XYypwmvNJdRcId/WB39YESnjEysESnjC4Q00Agbn1/vWFwAEEEM3Ed+GQoCgF2rSugA3pvFdlka4uUugHbbrEHodxUeKnUe4Ed4ERe8JLy5oUFAMq1BxEcgNK6Du74cLm4mLKetGYOqjam4htvO9MU7EZbUDqV7wpGvKtD6wjdfXOCmh3TScOZdCV3ZY+qTCdSST8vcAPKOuI5ZL9nvNKdXLB1AZmU0OjA54x4CJEumcOU2xsXl7CbeXlmYIIIuOBBBBAAQQQQAEImzQoJOQArGWYAVO0R223sJjlfspnh3Y/ZxcgfhFdligi2utzfsNXGXE3UywSazJhrLl7BB9t6Z86f0MNNkvpbUiqMmZgJi8kHabxU0C/miPXjddqtD2i0TlIEupdjkgp7KS+eoApsRWGm77e0mYHQ5j0I3B7oe/AQlXmLzL19/6MN/FrYXYmsVvjGOcZ5+5akNVovmXKmTetensUXMn2Too7yYil6cXTZtQh6teSntHxbX0pDZdtjM6fLlg0Mx1Wp2xGlT6wvR8MeG7Xj2Q3qvjsXJR08cvPV9O66de/sTa7ukdJc5QEPVMQHLGhA+8FHLx0izlaoqIpzi3gR7KQ0usyUxCg07asdFYDWuxHhlvYXBU+YLMkqcR1iLQUNewPZBO5Ay8hFttdNcY+G+pDS3am2yauXTvjhEihLJWFQRQPiEfY6/GFwl0rCcdBn/5gAWxhgtt7OxonZXnue/ujqva10AWubbch/WI9OSawcyxUS1ZiToSFJCjmYUum87Y/8HdNVnzS/wCi7NaDMM0EknFua5gDTPehELU4QWOVAczlqP2qfKIDdyT5ThkDVORqKg/iESC+r0aYollGoR9YRXLkB3b+kRlRl8M2LNNKM1FNNM7LovFJqsE+yxy0yJJBHdr6RLbjtH1ZXcNl4HP41isLusEyRPRhiwE0Jpqp1UiLIuGb22H8OXkf6x1RVdqx3FviFaUcx5XUekSnjCbRPCKWOghbuACTkBmYaZdkNo7bMwWpwqOQyr46wxOTXC6mPCKfMuhm7JmI42NWJNFGZ11P9eQ7od402ayKgoop8T4xugri4rDCySlLKCIBxRa8dpfklEHlr7yYnFttGBGbkMq89h6xXM+wzCXJ0UYnbbtHIeJJ0jO+JSbioL6kNrxnHAu7p+FqHQ/HaHaI9HfZbxpk2ffv584zKLlFbZDWmvUVtkOhc5Vzw5ioDU8KjKH257xLkq2ZAqDpUbxGltifeA8a/tC7svX/AGiWF0LYST3inxIjQrvjCS56l17qcX0yTeCAQRsGcEEEEABBWOa8rcsmS81/ZlqWPgBWnjt5xQlo4mtTTTM+kzlYknszXCiprQLXDQaUpFVlqh1GtPpZXptdi5OIrezMLPJzdgGcgV6tK0Un+JiDQH7pJyBrxi7OpazqwH1s7ARUk06qZMZi27dgesVzc/SJa7Ozt9XO6xsTmYpV2IUL7aHIUUUGGgiQyulSVNn2dp8mZKEouxK0nLiZMC0w0alGb7PKF/JN7mxt021Lalx6r1wWRbbAk2U0ph2HUqQORFMuUUJe12tZ58yU2qMVrzGx8wQfOLuujiuy2rKRPlu2uENR6cyjUYekRri3hGXNtRmuzdtVyWgzXLUg7UjUo1MaU3Loeb12hnqcKC83vxwVXE+6P+CnaZLtU0YUU4pa/ac/ZY8l3HPLbUHBVnqK9YBXOjDTfVYs6VSgppTKmlNqRZPXxtjiv7i9HwidE912PbAoqDrEdvGxmS4ZMhXLuPKJHHJeTqJbYxUctydqcozroKUfobtM3GWPULvt4mLXQjUfPwjriO3Ep62o0AOL5D1+EPlqtSy0Z3YKqirMxoABqSYKZuUcsLq1CeEbo4bZbAgLHPZRzMYuq+pVqk9bJcMhqNwQRqGBzU9x5w139RWlksBi7KqWAJIqThG+XLlHbZOMW0FVe6zbI1WWyNPckk0r2m/yr3/AeUPwswwmWBRSpFBsCKH4wx2biISjKlsuTthBXaisxZhuMsyOcP4fOooa6Z7RXQo4yuvct1LmpLPC7FRfSZkl5yuatJJWlBrUjF4ZV84bmvqYfte5f2iXcTy5ItU52JqwAYAHDXAo1pEa+jyPvn+/KL+PQ9Pp5xsjvceqXb2HrgibMtE/C2aS6TGyFBQ9keZ+BiUyJnVTu5WIPhp8M438GXQkmygrrN7ZJ1II7HlTP8xgvmz0Kv8AeFD4j+nwijULhSXYxbr426iUUuOh13xa8REpTmxFfPQfOHSVKCqANAKCI/ctnLTMR0XOvfsPnEjjtLcszZn3pQxBdghEyYFBJNANYXDHxBONVXalfE1+XziyyeyOSuuG+Sicd5W9prhVFamiLzPM8ufcAYcptyj6K0oZswqTpV8iD4VAHcI08P2Re1MJBb2QPur+51J7gNofIXqr3pyn3/Yu1E0vy49EVWRGI2W4VmzCCQC7EfqMc5qBlnHmmucCZIuGbiE7E7jsCqgaVamvlX18I4p91vKn4d1OJWOQIBBDD3ecTe5VUWeVg9nAD41FSfGpMcPEsoFFaoxIS1K5lDlMoN6CjfljalooqlPuuS2qEZTSkPMtqgHmIVHBc1pxSgN17J+R9PhHcTGrGW5JnJx2yaMwQQRIiQHpbvrBZ0s6ntTWxN+BCD72w/pMVND7xtfX0q2zXBqinq05YUqKjxOI/mhijNtlulk9PpavCqS79WEEEImvRSeQisZ6E26FbBjtlpnkZS5Ylr4u23lK98Wjfsisuu6n3HI/L0iKdC929Xd3WEZzprt+VaSx70Y+cSHjg/7vtH4PfiFPfSHtv5TXseanY3fu9xoOUaP9fZVm7BJm56IQcOeeenlX0is3nMcixI7yTCIzI2OLzEdmlNYZ6Au285c+WJkpgyncc9wRsRyMN16kzZqy12zPIE7nwHxiteBuI2s0/Bqk3skbB9Eb1oD3HuEWgZiWWS86cwWgxTGPjkBzNTSg1JjQjPx44/US2eFLPX0NzNKsslmdgiIKszZeZ79gPARTvF/GMy8Jgly6rIDdhN3OzP38hoPGNPF/GMy3zKZpIQ9hOZ++/NvcNtyenhi5tHIzPs9y7t5/3rErrVVA0KtOtPDx7uX2Xud/D9kn2MibZziyAmy2PYmDu3DCuR/cxN7psKzW60FmmuKTJjChlrp1MldEGuniSaiG2XLCgAaCN9nmshxyzRtCPssOTD5jMQhVqZPyz6CNlsp5fdm62Xar2w4RQSZaIORmTWq2vJEX9cbrVehsat1iVFOwBnVtgp5HflrGLitK1VWJ61pjzZmLLEx0wcwAQANggiMcQcZ9ZasKgGWjFF1zOjP66dw74fgoze+AxRCV89mMxS+n+yyOTLwnGYzuSSxJYGtM8zQbQi1WHLGhOE7Z1U8ocLxv4h6YRllv4/OMzr5KSwKDE+e+Q2/vxhjL9D0CbW1xjjPbJbsiWElKo0VQB5CgjEyyh0wsKj0jnuy2ddJlONHRWPmBUesOEDWeGeNlmMn6muRICCiigjZBHNeF4JJltMmNhVdT8AOZPKOpdkVykknKTN7OBr4eewjRbLGJq0PkeRisL5v+ZbZoNSkpDVFBzFPtkj7XfttuYk92cSTiqyZpEuYRUTnGRQCtQuhmU55ZE56GdtcYtQlJZazj2EqNf4jcoRe1PCl6v+Pvx64OyzMZE6jZDQ8ip+1/fIw/WmdSWzDOiEj9JIpEctl3Us7t2gXokvEazHeYQgmTScyc/Z0UDQaDVaL/ABY7tmswzkyKoDo1QBLH6mUecJxWzhPh5wabm7n05S5+74IyIIhN3dIlFAnSySBQshGfeVNKHwMdj9IsimUuafJB/mjz70lyeNpx6exPGCwOHbdNx9QrEA1ZRWneQPefIxvv+6UdpYtSKzTGEuWzgE4qFlRZgzQntUzFTpnFP2/j+czK0kdVhZWDVxPVSCM8hTLMUzFRE/lcQzbfZVMybVJlCUCSxhdWB7LUxAhlqDWuQjRh+TWvFz9hyuNlaWUv5HrFPur6x266zMQpRnBtKcjKP/HUfdPaA3Ma7PxE8+0y57ErLDL1aVyCNkWbm5B8hlzhudcTY3LO/wB52LN4Cug7hSFGKLdW5JRhwkd2bnul1LSgiJ/6zmMRp/jaxPwZDpefCFkn/wDqSEJP2lGBv1LQxFLy6H5ZqZE5kP3ZgDr6ihHvixIIZlXGXVEq9RbX8sikLy6NrbJqRLE0DeU2I/pNG9AYiV7yHlgoyMrk0wspDc9CK7R6chJQVrvFL06zwxxfEZ7cSQ28MXb9Hsdnk0oZcpFP4sILfzEwz9JdswWBl3mOiehxn3JEsisuli8KzZMkfYUzG8WNF9yn9USve2tiVS3WIgUEEEY5pmQSNNdvHaLzezLbbCFf2Z8lSaagsoNR3g5+UUWIvLg//wDgs3/RT4Q7o35mhXU8YaKon8GTJFpMuaKouasNJi1ypy0zG3mDEvsVmwL3nX9omF6XSs7CTky1wnx2PdEetdjaWaMPA7HwMU6yE92X0C3VS1DTl2NEKQbwKvpGGb0hNccspNdsIKGhCtTInQHQGIza7h+sDBhQkHQ61hw4rciz0G7qPcT8oj12zMVZZ5hl7iDX+/ONbRpuDfubegrlGp2J9/TsOT3DinEkilQTkeWkKm3SuMszBjsNhyrHDek3CCBq5q3hoB7vjDVU8odw/U0K65zSefboW7wRPPUFGYEqxpTKitmB5GsSSKo6ObYVtmA6TUK/mXtqfQN6xaiPsdY6ea+IU+Fe168mi87ySRKaZMNFXzJOwA3Jiq77vuZbJmJuzLB7CDbvPNjz9ItK9buWfKaU/ssNtQQagjwIEV5/q88u0GUaEjQjTD97+nOL4airT1ytn1XRHmNfp9RqbIVQ+R9X/f8AHubbgunEakdlde87L4CJDabIswANsa5Ze/8AvSFyJIRQq6D+6nvhceOuvndY7JPlnpaKIU1quK4Rx2+1zAFExsSriwtTPGy4EMzmFDMajU00pDR0zBf9EhkoR1kpQQagpUkZjUVURIyIjPSHd2K6rVhyC9XMI2qs1akDY0xVpGhpdXKbUJ8+n7hGlQnuj6/+FDwQQRpGgEWj0bXe73fMmAVVJ7KRuB1ctq94zPhFXR6L6H7u6q6ZJ3ms80/mYhf5VWITqVsdrKNRPZHIxxusljaa4VBUn0HeeQieTrgkMamWte6o9wMdVmsaSxRFCjuAHrzhGPw6WfM+BR6hY4RHv9TB98+kESeCH/wdP/yU+LP1CCCCGioIIIIACKL4qvHr7ZPfUYyq/hTsj/DXzi8nFRHla+L8cWicspqS1muqVAJwByFqSMzQDOFtRXKxJIvpnGDbZIYIfeh24fpv0ibaRjlphloPZGM9pjVaHJcP64cul/huXZLFLnWZeqInBXILGqsj0riJ+0B6wr+Dn6oZ/Ex9GRAxfty2bq7NJT7spFPiEAMeU7NbpjTZeJ2P1iasae2No9cw1RQ68tsXut34SCOS8bIs1CjVz0INGU7Mp2Ijod/WBE9YZayUJ45RA7dMmSJ6yZqEiYaSZiAlXP3XA9l/dvpG8iJuVHKOO23Wk3UUPMa+fOM6/R7uYfoXu1PHGPUhvEFmVbGJjriBmqAOQowr5mImLbJGkv3D94tDiu5zOsUyUgqwClBkM1YEAVy0BHnFFTr2lqSpxVBIIw0zBoRnSHaaMRUUbOg1NMKfzZY59cEle3ySalCT30/eMfTJP/L9w/eObhW5mvDreoIBlYcQmHDXFiphoD90xx35K+iT2kzqq6gHIFlIYVBU7j5gxb4Tzg0Fq9K1lWLH1JFcl5SUtMlglCJi50GVSFO/IxbpWsUBccxbRaJcqSazGbsg9kVUF9Tpkpj0AIHFx4Zi/FJ1WSjKuSfXo8iUfY6/GNNpsKvmdaUrvTWnhG90rGFbY6/GIThGa2yXBkptPKGK0SsDYTqcx386QiHq3WFZqFWGW1DQg7Mp2I5w1Wa55yhg7K9D2DSjMtNW2xbeUY+o+HOK3VvPt3+3r+/1L4al7tsl9/7/AN+hqjff924rutMs6vZ5oPiZZp8o23fZiXzHs8+e0buI2pY7QeUib/8AW0T+H0YTsl9F/JO2fKijyeDBGF0EZh80gEenOjZwbpsdP+Qo8xUH3gx5jj0D0JXp1l2CXXORNdPysesX/GR+WJw6imrXkyWBBBBFpmhBBBAAQQQQAEEEEAHDflv6izTpv/LlO/6ULfKPI1efn849JdMN5iTdM4bzislfzNVv5FeKB4Zuv6TbbPIOk2cit+HFV/5QYDqPRPRjcf0W67OhFHdetfnimdqh8Fwr+WEdKtg626LUAKlEE0f9t1c+5TEsUUGUaLxsYmyZkttJiMh8GUqfjAcPJN2rWfKHObLH86x67Z6eMeU+HbuJtMssQqy58sMx0qJi9kcySI9WqnrAdZhE9YXBBAcCCCCADBjzt0l3YJF5zwBRXImj/uCrfzY49FRRXTSw/wBJL3WeXX9cyGNO/MU3fKO3QSPrLXywSv8AFMjv6bbgxSpVqUZyz1cz8DnsE+DZf9yNHQQuVsPfJHumxZN93Wtps82Q+kxCvgSMm8QaHyjs5bbcnIx3V4POPCl4dRbrNNOQWclfwlsLe5jHpsR5StNnZHZGFGVirDkykg+8GPSnB18fSrDInVqWlgP+Ney/8ymJaldGRofVD1CXSsKghQZEI2x1hcJdKxhH2OvxgAUBED6XuLFstieQD9daVKKBqss5THPIUqo7z3GJ7EJ4u6KrNbpjTi82XOYCrK2NTQUFUeoAHJaRx9OCypxUk5HnSCLEtnQ7MV2VbShAYirS2U5GmgJiRXH0IyBK6yfNea1CQqjqkyrrmWOnMQspJ8I1pWRik2UzFidCfEHUW5pDGi2lcI/6qVZPUFx4kRKm6PrC4CdQFqQMSMwcVOoJJqfGsd91dCNkkzVmddaGZGDL20ShU1Bqig6gbiO1S38orvnFR2y7liCCCCGTJCCCCAAggggAIIIQ0zbU8h8+UAFfdOqA3WCdrRLI8aOPgTFO9Hx/3rYv/kJ84uLptXHdigZVtCVJ0AVJpNafhiq+jWwVvexUYMOsZqiv/DlsxyI8IDp6XEJd/WDrRWlYzh3gOHku9LxJmEKMKy2OFRzDHtHm1RHq6wWoTZUuYNHRXHgyhvnHlfiyw9Tb7VL+7aJgHgXLL7iI9GdHNs626rG3KQqHxT6s/wCCA6ySQRqM7uyrSuUbYDgQQQQAEUL0ySSLzJ+9JlkfzL/li+oq7pW4Rm2q0yZkooKSirYyRo5IpQGvtGL6HiZTd8o19BlrpaLTL2aUj/ocr/8ApFyRVfRlwjMslsaZMdCGkslFxVqXlkagZdn3xasF/wA52n5Sgulu5OovFnA7FoUTRyxezMHqA354kfQffn/rWVj/AO9L9yzAP5D5mJN0ncNG22UdWKzZL4lJyFDlMUnwofyCInwdwebHOWe0zFMUEYUySjCjAkirZHui6L8SvHcpl5J5LgghMt6gHmKwqEhsIS6VhUEACEfY6/GGrijieTYLOZ045VCqo9p2Oir6EnkATDrNIAqcgM6nKlN6x5r6ReMTeFrLKT1EuqSR/DXOYRzalfAKNojJ4RfTV4kvYuVZnWGqnFjNQRmDizBHcaxLZErCgXkAPQRUPQbJtTl3Ln6LLqqqwDVmHMiWTmoANTTKrDvi44ppr25bLdVPLUV2IfNQo5B+yfgYlytUV5xVHSpxrPsdrEuXLlkPJV1dsRNcTKcgQDTCPUQ79DHET2qyzhNcvMSeSSdcMxQy+AqHAA0pHKYOEmiV631qZYUEEEMiIQQQQAEEEEACZjUBMagv2fNjvC5234h+/wAoJereIHu/rABwX6oEmm2IfOODh2wr1jOFUFRQEKK9rXOndHfxAfqh+MfAwXFKonjn8h8IWazcNJ4p+51b02xa03rWmsb3mAa/vGnb8/8AmjY/tL5/CGRUhXE3BlkmWjr3s6s8zNi2LtFQACVxU0A22iUXFJVLPLVFCqoIAUAAAE5ADIRzXuhMsnk1fIkj5COi7G/2ceY9WP7wusq1/QZlh0r6/wBnV9g86YvfWNxagrGr7RH8NP79YyTWX+X5QwLGevG9R46+UEyb2ct9PGMPqKa015Dc++MPLoK7g19dYAM1wk6kU7z4w239JDKG+78CQIcyCWIqQABp31/aOe3Sqo45S8vKp+URk2k2upKCTkt3Qa+H5QLt+CnqYe+s7Fd6e/8A8wz8OjtN+EfGHYjsV5VI9TEapOUcyZO6KjNqKBl0XMCnqe/+94j142Dqny9k5j5jyiSEVamwAPnX+karxsnWIRvqPGOWxcoNJhTKMZpyRm752KWp7qHxGRjpho4fm5MvI19cj8Id47VLdBMLY7ZtBCHmUy1PdC40HfvankDT94sKiGdLnEf0e7XVTSZPPUjmFIrMP6Kj84ilOGOEptunpKl0XEMRJqcMsHtOQNthUipIESfpbvQ2q9Fs0urCThlADMmbMIL07/YX8hi0+DOE1sEoDIzZhDTWHoktf4FBoOZqd4rxuY8peDWvVj3cd1SrLZpcmSKS5a0HM/eZubE1J7zHX138J7tP7ECj2h3/ABEa3c4Vofs19BFgi3kq3p1u0OlmnVw4WeUxIb7QDqMh/A3rDZ0FWgy7baJJIpMkCYKGoOBwAR5TD6RO+la7xOuyfUV6tRNXuKtmf0kxWXQ9MpeVn75doXyAVh7wYrfzD0Hupa/3qegIIIIsEQggggAIIIIANc7b8Q/b5wIe03kfd/SFOtRSNJP3qgjKornABxcQnsKP4vkY7rNKw5clUegMN955mSD9+vfSohyltVie4bU5xVFeeTLpPyRQnb8/+aFv7S+ca+7OuOum1Qaxsf2l84tKTjtEvFLmD+E+oLEfCNd0H6pB/EfdUx10BqBniOfcN/77447pYBafdZhpXlT5xU1+Yn7Fqf5bXujuQjFvnXbLvz8oyvsHuBHpWMAUCnvqfOv7xkDst31p6RaVGV9ofh+YjM/2fMfEQlGqwpXJaaEcoXOHZ9D6GsAGF9o+A+cJmLUkc1I/v1hLPU1U5mmVO/flqY2Tdjy+B1gAZuHRm/cB8f6Q6/8AD8R8T/WI9dd4hHYTMKK5Chi+RNTQDIagxJZo7PmPiIpp+QY1EWp5YD2z+EfEwsmED2j4D4mMThUgczn5RcLjSpwWnLITBlXv/qPfDtjI1FR3ftDRxEhrLIbCQToATsRSun9Yc7DNLSwx3zimGFJx+5fZzGM/t+h0BqisMPFPEcuxWV5rkYhjMtK5zHGIhQN+Z5CHlMiw219dfhFA8YXk153qBINKOsmUGORRiPrQDs2IsRuuGLW8HKq9756Ek6H+FDMMy8rR2nYv1Vd2JPWzvEkso/N3RbE3UeX+IRpum71kyVlIKS0QIg0yC0jbUZVrVduf90gSwRsnvlk2pq3iPgI0P7C/hP8AhjeqkL35nzjSwqABXJTtTam8dKzmv6xddInSv+ZJZP1AqPjFHdEQpedlr9y0euA1+EX3MNTWhplt31ijuDJYk8QS5dR2Z1rTI1yPXYa8shpEJdUNUvySXt/DL6gggiYqEEEEABCXenjGHenjAiesAC4IIS7gCp0GZgAhHSPb3WRO6uvWdX1csLUsZkw0AQDMt2sqcoeOAfpP+jrP9LB67BniNXw1PVmZ/Hgw1rnXXOsNt1TfpV5sRnLsqlmO30ibki/iSVjJG3XLEzimpcOXqXXPlR9EEappoQfGNsEXFJrkjLzPxhqu6bgnzEP2iaeNSfeD7oeYgvEfBtra2y51ltGGS8+VMtEpjSmB0xPKahOYQVWoqRXOpiucW2muxZCSSafcnUEAgiwrCCCMGAAhm4mv6XZ0AdqGZUDInIe0TTTWNN52K3u56qfKlp9kYCWp/ESDn4Rz2Thqe0xWtc1JqqcWFUpiYeziJyoK1pTWIyTawO1VVRxOyax1ws5+nTBHb2uybaTZ1CMkqZMwhmABNVJxBK1phVyKgVixZNnCoqZkKoFSanIUBJ55axqtVkxNKNfYmY/H6t0p/P7o6oIRUFhHNRqXdGMeiWf3EJLp/WMTtjy+G8bIIkJjHxPNVZSzDWgYLkC3tZDIZ6gDzjbw9bscsghlwGnaGGoIqCO7MjyjpvOwY5TBKBiKrX2cYzUkeO4iL8P2i0m1iXMkNLUKxcmpU0HZo1MJz7zFOxqzcvuP1xVmna7x56/73HLjW9UkWC0TZuLCVC4VyZsRChK/ZDE0J1AY0zpFTdD0g2m92nTKFklzJulBjYhBQbACY1BsAIu6+roS1WeZImiqTEKmmo5MO8EAjvEQDop4Dn2G02tp4pksqWwphmLiLF13AyTI6VI2ibXKKa5xVcl3LOgggiYsEEEEAGCY8ycMXr/vmRPJ9u2Yj4TZhB9zx6XtakowGpUgeJBpHlnhO63nW6zSlBxGclf4QjBnJ5UCsfKIT7DmmSxLJ6oR9jrC4SyVjCPsdfjExMXBBBABrlDfnGyCCAAMQWXdDW+2WjrrTaVlyphRZMmd1MoqtB2sADknMk4vQZQQRxgS+67tlWeWJclFloNFUUzOpO5J1JOZjrggjoBBBBAAQQQQAEEEEABBBBAAQQQQAEEEEABBBBAAQQQQAEEEEABBBBAAQQQQAYMNdg4bs0m0TJ8uSiTZvtuBma5nuFTmaUqdYIIAy0OsImDKCCADT1pggggA/9k="/>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data:image/jpeg;base64,/9j/4AAQSkZJRgABAQAAAQABAAD/2wCEAAkGBhQSEBQUExQWFRUVFBgWFhgVFBUUFRcWGBQXFxUVFBcYHCYeFxkkHBQWHy8gIycpLCwsFR4yNTAqNSYrLCkBCQoKDgwOGg8PGiwkHyQtNCwtLCouLSwsLC8sLC4sKiwsNC4pLCksKSosLCwsLCwsLCwsLCwsKSwsLCkpLCosLP/AABEIAMQBAQMBIgACEQEDEQH/xAAcAAABBAMBAAAAAAAAAAAAAAAAAgUGBwEDBAj/xABIEAACAAMGAgcECAQCCQUBAAABAgADEQQFEiExQQZRBxMiYXGBkTKhscEUI0JScoKS0WKi4fCywhUWJCVDU3OD8TNjdLPDNP/EABoBAAIDAQEAAAAAAAAAAAAAAAAEAgMFAQb/xAAvEQACAgEDAgQEBwEBAQAAAAAAAQIDEQQSITFBEyJRYQUycYEUI5GxwdHwoeFS/9oADAMBAAIRAxEAPwC8YIIIACCCCADBMQrijpJWy2gSJcrrmwknC60DEHChpUg1GdaUBqKxNTFCLMLWm2zEBmzBMfDhXMjG3aCrtkCabCOdZJN49/pyWR4hKe3c1hJerbwvtySqf0iW8ouGTIVgDiqzMT2aCgyC0OdKnQDxkvC3H0i2Ult9VPFBgcgFmw1bq88wCDlke6KdLWtgZnbCjcUCjuppXu1jpsF5mTa5U2YiEkBXx4gozAE2qZggUNR90xCVtT+Rv7jNekv6XKPPTbnh9cPPVHoNH2Ovxhcak7SgmlaA5Go02O4hSNsdfjFgkLggggAIIIIACMExmGniq2GVY57rkwlkA8i1Fr5VrHJPCyShFykoruQjjTpGdXaVZGwhSQ02gJJGREuuQHfvt3svDPSlaZTEWj6+XUVJoJig64SMm50PqI4Luu2S7ATmdRTLCuRFK5tmR6ecc/ENmkof9nIwU0FciMq1OZr+8Znjybzk31pqUtmC+LFa1my1mIcSOoZSNwRUGN0QvoktLNdqhtEmzFX8OIN8WMTSNKLysmDZHZJx9AgggiRAIQ7+sDv6wInrAAIlPGFwQQAVN048VTJXVWSUzJ1imZNKkhmWuFEqMwCQxPOgin7LbJss4pbuhUg1R2Ug7HI6xc/SPcAnXpId0Z0+jEURQxLrNJANWApRzvsY4V4GlYMSJQshVlm1GrVDEKT2lpoDmQM9YVss2ywzVowq0Tvo84mNusEuaxBmCsubTLtpkTTbECrfmiSxCei64zZZE9Ca1nuQQKAitFIFTSopvyibQxF5WTOtSU2kEEEESKwggggAIIIIACCCCADDCPPt6SmsdvnJNUIGZqrLaoEtziUr4ChplyoKx6AnTQqknQCpiB8XcNSLwo7TOomigx0LrgFSVcVAFCSQRTeusUXY6Z5HtJLa3uXH9dBmsl12dJXWM4dJlACo1NaihGeLaniIYeIrOs+0iVJRmMkhCssF3PbHWHDnUDEM9KqQdREouThE2KY4E/rFYKRhBUaGuIVI3Gh5RIuEeBZViYzhNeZMdCrMaKhDMGqF20GpO8J01edr0HrL4wW5PPoSezIQoDUJAoSowr5CpoO6sLZKwK1dIVGmYYhW2OvxhcJdKxhH2OvxgAXBBBAARyXpYBPkzJTaOpWvKuh8jn5R1wRxrPB1Np5RV9iUywZLyg06TWW4BUMUI7DqTSqMp12hM66kd+os6Bps1GUljVJSZBpjfqNO8d8SW8bsb6bMtTKFUWYWdKkFnYzMbNQaAAUFc9co2cOKiWicxoCyJQnLJS+Ie8H/AMRmuqKsUTY8dutzXX/fsPNxXMlls8uTL9lBSp1Yk1Zj3kknzhwhqmcQy8sHbBzqpFKdx3hylTQygjQiojQjKL4XYypwmvNJdRcId/WB39YESnjEysESnjC4Q00Agbn1/vWFwAEEEM3Ed+GQoCgF2rSugA3pvFdlka4uUugHbbrEHodxUeKnUe4Ed4ERe8JLy5oUFAMq1BxEcgNK6Du74cLm4mLKetGYOqjam4htvO9MU7EZbUDqV7wpGvKtD6wjdfXOCmh3TScOZdCV3ZY+qTCdSST8vcAPKOuI5ZL9nvNKdXLB1AZmU0OjA54x4CJEumcOU2xsXl7CbeXlmYIIIuOBBBBAAQQQQAEImzQoJOQArGWYAVO0R223sJjlfspnh3Y/ZxcgfhFdligi2utzfsNXGXE3UywSazJhrLl7BB9t6Z86f0MNNkvpbUiqMmZgJi8kHabxU0C/miPXjddqtD2i0TlIEupdjkgp7KS+eoApsRWGm77e0mYHQ5j0I3B7oe/AQlXmLzL19/6MN/FrYXYmsVvjGOcZ5+5akNVovmXKmTetensUXMn2Too7yYil6cXTZtQh6teSntHxbX0pDZdtjM6fLlg0Mx1Wp2xGlT6wvR8MeG7Xj2Q3qvjsXJR08cvPV9O66de/sTa7ukdJc5QEPVMQHLGhA+8FHLx0izlaoqIpzi3gR7KQ0usyUxCg07asdFYDWuxHhlvYXBU+YLMkqcR1iLQUNewPZBO5Ay8hFttdNcY+G+pDS3am2yauXTvjhEihLJWFQRQPiEfY6/GFwl0rCcdBn/5gAWxhgtt7OxonZXnue/ujqva10AWubbch/WI9OSawcyxUS1ZiToSFJCjmYUum87Y/8HdNVnzS/wCi7NaDMM0EknFua5gDTPehELU4QWOVAczlqP2qfKIDdyT5ThkDVORqKg/iESC+r0aYollGoR9YRXLkB3b+kRlRl8M2LNNKM1FNNM7LovFJqsE+yxy0yJJBHdr6RLbjtH1ZXcNl4HP41isLusEyRPRhiwE0Jpqp1UiLIuGb22H8OXkf6x1RVdqx3FviFaUcx5XUekSnjCbRPCKWOghbuACTkBmYaZdkNo7bMwWpwqOQyr46wxOTXC6mPCKfMuhm7JmI42NWJNFGZ11P9eQ7od402ayKgoop8T4xugri4rDCySlLKCIBxRa8dpfklEHlr7yYnFttGBGbkMq89h6xXM+wzCXJ0UYnbbtHIeJJ0jO+JSbioL6kNrxnHAu7p+FqHQ/HaHaI9HfZbxpk2ffv584zKLlFbZDWmvUVtkOhc5Vzw5ioDU8KjKH257xLkq2ZAqDpUbxGltifeA8a/tC7svX/AGiWF0LYST3inxIjQrvjCS56l17qcX0yTeCAQRsGcEEEEABBWOa8rcsmS81/ZlqWPgBWnjt5xQlo4mtTTTM+kzlYknszXCiprQLXDQaUpFVlqh1GtPpZXptdi5OIrezMLPJzdgGcgV6tK0Un+JiDQH7pJyBrxi7OpazqwH1s7ARUk06qZMZi27dgesVzc/SJa7Ozt9XO6xsTmYpV2IUL7aHIUUUGGgiQyulSVNn2dp8mZKEouxK0nLiZMC0w0alGb7PKF/JN7mxt021Lalx6r1wWRbbAk2U0ph2HUqQORFMuUUJe12tZ58yU2qMVrzGx8wQfOLuujiuy2rKRPlu2uENR6cyjUYekRri3hGXNtRmuzdtVyWgzXLUg7UjUo1MaU3Loeb12hnqcKC83vxwVXE+6P+CnaZLtU0YUU4pa/ac/ZY8l3HPLbUHBVnqK9YBXOjDTfVYs6VSgppTKmlNqRZPXxtjiv7i9HwidE912PbAoqDrEdvGxmS4ZMhXLuPKJHHJeTqJbYxUctydqcozroKUfobtM3GWPULvt4mLXQjUfPwjriO3Ep62o0AOL5D1+EPlqtSy0Z3YKqirMxoABqSYKZuUcsLq1CeEbo4bZbAgLHPZRzMYuq+pVqk9bJcMhqNwQRqGBzU9x5w139RWlksBi7KqWAJIqThG+XLlHbZOMW0FVe6zbI1WWyNPckk0r2m/yr3/AeUPwswwmWBRSpFBsCKH4wx2biISjKlsuTthBXaisxZhuMsyOcP4fOooa6Z7RXQo4yuvct1LmpLPC7FRfSZkl5yuatJJWlBrUjF4ZV84bmvqYfte5f2iXcTy5ItU52JqwAYAHDXAo1pEa+jyPvn+/KL+PQ9Pp5xsjvceqXb2HrgibMtE/C2aS6TGyFBQ9keZ+BiUyJnVTu5WIPhp8M438GXQkmygrrN7ZJ1II7HlTP8xgvmz0Kv8AeFD4j+nwijULhSXYxbr426iUUuOh13xa8REpTmxFfPQfOHSVKCqANAKCI/ctnLTMR0XOvfsPnEjjtLcszZn3pQxBdghEyYFBJNANYXDHxBONVXalfE1+XziyyeyOSuuG+Sicd5W9prhVFamiLzPM8ufcAYcptyj6K0oZswqTpV8iD4VAHcI08P2Re1MJBb2QPur+51J7gNofIXqr3pyn3/Yu1E0vy49EVWRGI2W4VmzCCQC7EfqMc5qBlnHmmucCZIuGbiE7E7jsCqgaVamvlX18I4p91vKn4d1OJWOQIBBDD3ecTe5VUWeVg9nAD41FSfGpMcPEsoFFaoxIS1K5lDlMoN6CjfljalooqlPuuS2qEZTSkPMtqgHmIVHBc1pxSgN17J+R9PhHcTGrGW5JnJx2yaMwQQRIiQHpbvrBZ0s6ntTWxN+BCD72w/pMVND7xtfX0q2zXBqinq05YUqKjxOI/mhijNtlulk9PpavCqS79WEEEImvRSeQisZ6E26FbBjtlpnkZS5Ylr4u23lK98Wjfsisuu6n3HI/L0iKdC929Xd3WEZzprt+VaSx70Y+cSHjg/7vtH4PfiFPfSHtv5TXseanY3fu9xoOUaP9fZVm7BJm56IQcOeeenlX0is3nMcixI7yTCIzI2OLzEdmlNYZ6Au285c+WJkpgyncc9wRsRyMN16kzZqy12zPIE7nwHxiteBuI2s0/Bqk3skbB9Eb1oD3HuEWgZiWWS86cwWgxTGPjkBzNTSg1JjQjPx44/US2eFLPX0NzNKsslmdgiIKszZeZ79gPARTvF/GMy8Jgly6rIDdhN3OzP38hoPGNPF/GMy3zKZpIQ9hOZ++/NvcNtyenhi5tHIzPs9y7t5/3rErrVVA0KtOtPDx7uX2Xud/D9kn2MibZziyAmy2PYmDu3DCuR/cxN7psKzW60FmmuKTJjChlrp1MldEGuniSaiG2XLCgAaCN9nmshxyzRtCPssOTD5jMQhVqZPyz6CNlsp5fdm62Xar2w4RQSZaIORmTWq2vJEX9cbrVehsat1iVFOwBnVtgp5HflrGLitK1VWJ61pjzZmLLEx0wcwAQANggiMcQcZ9ZasKgGWjFF1zOjP66dw74fgoze+AxRCV89mMxS+n+yyOTLwnGYzuSSxJYGtM8zQbQi1WHLGhOE7Z1U8ocLxv4h6YRllv4/OMzr5KSwKDE+e+Q2/vxhjL9D0CbW1xjjPbJbsiWElKo0VQB5CgjEyyh0wsKj0jnuy2ddJlONHRWPmBUesOEDWeGeNlmMn6muRICCiigjZBHNeF4JJltMmNhVdT8AOZPKOpdkVykknKTN7OBr4eewjRbLGJq0PkeRisL5v+ZbZoNSkpDVFBzFPtkj7XfttuYk92cSTiqyZpEuYRUTnGRQCtQuhmU55ZE56GdtcYtQlJZazj2EqNf4jcoRe1PCl6v+Pvx64OyzMZE6jZDQ8ip+1/fIw/WmdSWzDOiEj9JIpEctl3Us7t2gXokvEazHeYQgmTScyc/Z0UDQaDVaL/ABY7tmswzkyKoDo1QBLH6mUecJxWzhPh5wabm7n05S5+74IyIIhN3dIlFAnSySBQshGfeVNKHwMdj9IsimUuafJB/mjz70lyeNpx6exPGCwOHbdNx9QrEA1ZRWneQPefIxvv+6UdpYtSKzTGEuWzgE4qFlRZgzQntUzFTpnFP2/j+czK0kdVhZWDVxPVSCM8hTLMUzFRE/lcQzbfZVMybVJlCUCSxhdWB7LUxAhlqDWuQjRh+TWvFz9hyuNlaWUv5HrFPur6x266zMQpRnBtKcjKP/HUfdPaA3Ma7PxE8+0y57ErLDL1aVyCNkWbm5B8hlzhudcTY3LO/wB52LN4Cug7hSFGKLdW5JRhwkd2bnul1LSgiJ/6zmMRp/jaxPwZDpefCFkn/wDqSEJP2lGBv1LQxFLy6H5ZqZE5kP3ZgDr6ihHvixIIZlXGXVEq9RbX8sikLy6NrbJqRLE0DeU2I/pNG9AYiV7yHlgoyMrk0wspDc9CK7R6chJQVrvFL06zwxxfEZ7cSQ28MXb9Hsdnk0oZcpFP4sILfzEwz9JdswWBl3mOiehxn3JEsisuli8KzZMkfYUzG8WNF9yn9USve2tiVS3WIgUEEEY5pmQSNNdvHaLzezLbbCFf2Z8lSaagsoNR3g5+UUWIvLg//wDgs3/RT4Q7o35mhXU8YaKon8GTJFpMuaKouasNJi1ypy0zG3mDEvsVmwL3nX9omF6XSs7CTky1wnx2PdEetdjaWaMPA7HwMU6yE92X0C3VS1DTl2NEKQbwKvpGGb0hNccspNdsIKGhCtTInQHQGIza7h+sDBhQkHQ61hw4rciz0G7qPcT8oj12zMVZZ5hl7iDX+/ONbRpuDfubegrlGp2J9/TsOT3DinEkilQTkeWkKm3SuMszBjsNhyrHDek3CCBq5q3hoB7vjDVU8odw/U0K65zSefboW7wRPPUFGYEqxpTKitmB5GsSSKo6ObYVtmA6TUK/mXtqfQN6xaiPsdY6ea+IU+Fe168mi87ySRKaZMNFXzJOwA3Jiq77vuZbJmJuzLB7CDbvPNjz9ItK9buWfKaU/ssNtQQagjwIEV5/q88u0GUaEjQjTD97+nOL4airT1ytn1XRHmNfp9RqbIVQ+R9X/f8AHubbgunEakdlde87L4CJDabIswANsa5Ze/8AvSFyJIRQq6D+6nvhceOuvndY7JPlnpaKIU1quK4Rx2+1zAFExsSriwtTPGy4EMzmFDMajU00pDR0zBf9EhkoR1kpQQagpUkZjUVURIyIjPSHd2K6rVhyC9XMI2qs1akDY0xVpGhpdXKbUJ8+n7hGlQnuj6/+FDwQQRpGgEWj0bXe73fMmAVVJ7KRuB1ctq94zPhFXR6L6H7u6q6ZJ3ms80/mYhf5VWITqVsdrKNRPZHIxxusljaa4VBUn0HeeQieTrgkMamWte6o9wMdVmsaSxRFCjuAHrzhGPw6WfM+BR6hY4RHv9TB98+kESeCH/wdP/yU+LP1CCCCGioIIIIACKL4qvHr7ZPfUYyq/hTsj/DXzi8nFRHla+L8cWicspqS1muqVAJwByFqSMzQDOFtRXKxJIvpnGDbZIYIfeh24fpv0ibaRjlphloPZGM9pjVaHJcP64cul/huXZLFLnWZeqInBXILGqsj0riJ+0B6wr+Dn6oZ/Ex9GRAxfty2bq7NJT7spFPiEAMeU7NbpjTZeJ2P1iasae2No9cw1RQ68tsXut34SCOS8bIs1CjVz0INGU7Mp2Ijod/WBE9YZayUJ45RA7dMmSJ6yZqEiYaSZiAlXP3XA9l/dvpG8iJuVHKOO23Wk3UUPMa+fOM6/R7uYfoXu1PHGPUhvEFmVbGJjriBmqAOQowr5mImLbJGkv3D94tDiu5zOsUyUgqwClBkM1YEAVy0BHnFFTr2lqSpxVBIIw0zBoRnSHaaMRUUbOg1NMKfzZY59cEle3ySalCT30/eMfTJP/L9w/eObhW5mvDreoIBlYcQmHDXFiphoD90xx35K+iT2kzqq6gHIFlIYVBU7j5gxb4Tzg0Fq9K1lWLH1JFcl5SUtMlglCJi50GVSFO/IxbpWsUBccxbRaJcqSazGbsg9kVUF9Tpkpj0AIHFx4Zi/FJ1WSjKuSfXo8iUfY6/GNNpsKvmdaUrvTWnhG90rGFbY6/GIThGa2yXBkptPKGK0SsDYTqcx386QiHq3WFZqFWGW1DQg7Mp2I5w1Wa55yhg7K9D2DSjMtNW2xbeUY+o+HOK3VvPt3+3r+/1L4al7tsl9/7/AN+hqjff924rutMs6vZ5oPiZZp8o23fZiXzHs8+e0buI2pY7QeUib/8AW0T+H0YTsl9F/JO2fKijyeDBGF0EZh80gEenOjZwbpsdP+Qo8xUH3gx5jj0D0JXp1l2CXXORNdPysesX/GR+WJw6imrXkyWBBBBFpmhBBBAAQQQQAEEEEAHDflv6izTpv/LlO/6ULfKPI1efn849JdMN5iTdM4bzislfzNVv5FeKB4Zuv6TbbPIOk2cit+HFV/5QYDqPRPRjcf0W67OhFHdetfnimdqh8Fwr+WEdKtg626LUAKlEE0f9t1c+5TEsUUGUaLxsYmyZkttJiMh8GUqfjAcPJN2rWfKHObLH86x67Z6eMeU+HbuJtMssQqy58sMx0qJi9kcySI9WqnrAdZhE9YXBBAcCCCCADBjzt0l3YJF5zwBRXImj/uCrfzY49FRRXTSw/wBJL3WeXX9cyGNO/MU3fKO3QSPrLXywSv8AFMjv6bbgxSpVqUZyz1cz8DnsE+DZf9yNHQQuVsPfJHumxZN93Wtps82Q+kxCvgSMm8QaHyjs5bbcnIx3V4POPCl4dRbrNNOQWclfwlsLe5jHpsR5StNnZHZGFGVirDkykg+8GPSnB18fSrDInVqWlgP+Ney/8ymJaldGRofVD1CXSsKghQZEI2x1hcJdKxhH2OvxgAUBED6XuLFstieQD9daVKKBqss5THPIUqo7z3GJ7EJ4u6KrNbpjTi82XOYCrK2NTQUFUeoAHJaRx9OCypxUk5HnSCLEtnQ7MV2VbShAYirS2U5GmgJiRXH0IyBK6yfNea1CQqjqkyrrmWOnMQspJ8I1pWRik2UzFidCfEHUW5pDGi2lcI/6qVZPUFx4kRKm6PrC4CdQFqQMSMwcVOoJJqfGsd91dCNkkzVmddaGZGDL20ShU1Bqig6gbiO1S38orvnFR2y7liCCCCGTJCCCCAAggggAIIIQ0zbU8h8+UAFfdOqA3WCdrRLI8aOPgTFO9Hx/3rYv/kJ84uLptXHdigZVtCVJ0AVJpNafhiq+jWwVvexUYMOsZqiv/DlsxyI8IDp6XEJd/WDrRWlYzh3gOHku9LxJmEKMKy2OFRzDHtHm1RHq6wWoTZUuYNHRXHgyhvnHlfiyw9Tb7VL+7aJgHgXLL7iI9GdHNs626rG3KQqHxT6s/wCCA6ySQRqM7uyrSuUbYDgQQQQAEUL0ySSLzJ+9JlkfzL/li+oq7pW4Rm2q0yZkooKSirYyRo5IpQGvtGL6HiZTd8o19BlrpaLTL2aUj/ocr/8ApFyRVfRlwjMslsaZMdCGkslFxVqXlkagZdn3xasF/wA52n5Sgulu5OovFnA7FoUTRyxezMHqA354kfQffn/rWVj/AO9L9yzAP5D5mJN0ncNG22UdWKzZL4lJyFDlMUnwofyCInwdwebHOWe0zFMUEYUySjCjAkirZHui6L8SvHcpl5J5LgghMt6gHmKwqEhsIS6VhUEACEfY6/GGrijieTYLOZ045VCqo9p2Oir6EnkATDrNIAqcgM6nKlN6x5r6ReMTeFrLKT1EuqSR/DXOYRzalfAKNojJ4RfTV4kvYuVZnWGqnFjNQRmDizBHcaxLZErCgXkAPQRUPQbJtTl3Ln6LLqqqwDVmHMiWTmoANTTKrDvi44ppr25bLdVPLUV2IfNQo5B+yfgYlytUV5xVHSpxrPsdrEuXLlkPJV1dsRNcTKcgQDTCPUQ79DHET2qyzhNcvMSeSSdcMxQy+AqHAA0pHKYOEmiV631qZYUEEEMiIQQQQAEEEEACZjUBMagv2fNjvC5234h+/wAoJereIHu/rABwX6oEmm2IfOODh2wr1jOFUFRQEKK9rXOndHfxAfqh+MfAwXFKonjn8h8IWazcNJ4p+51b02xa03rWmsb3mAa/vGnb8/8AmjY/tL5/CGRUhXE3BlkmWjr3s6s8zNi2LtFQACVxU0A22iUXFJVLPLVFCqoIAUAAAE5ADIRzXuhMsnk1fIkj5COi7G/2ceY9WP7wusq1/QZlh0r6/wBnV9g86YvfWNxagrGr7RH8NP79YyTWX+X5QwLGevG9R46+UEyb2ct9PGMPqKa015Dc++MPLoK7g19dYAM1wk6kU7z4w239JDKG+78CQIcyCWIqQABp31/aOe3Sqo45S8vKp+URk2k2upKCTkt3Qa+H5QLt+CnqYe+s7Fd6e/8A8wz8OjtN+EfGHYjsV5VI9TEapOUcyZO6KjNqKBl0XMCnqe/+94j142Dqny9k5j5jyiSEVamwAPnX+karxsnWIRvqPGOWxcoNJhTKMZpyRm752KWp7qHxGRjpho4fm5MvI19cj8Id47VLdBMLY7ZtBCHmUy1PdC40HfvankDT94sKiGdLnEf0e7XVTSZPPUjmFIrMP6Kj84ilOGOEptunpKl0XEMRJqcMsHtOQNthUipIESfpbvQ2q9Fs0urCThlADMmbMIL07/YX8hi0+DOE1sEoDIzZhDTWHoktf4FBoOZqd4rxuY8peDWvVj3cd1SrLZpcmSKS5a0HM/eZubE1J7zHX138J7tP7ECj2h3/ABEa3c4Vofs19BFgi3kq3p1u0OlmnVw4WeUxIb7QDqMh/A3rDZ0FWgy7baJJIpMkCYKGoOBwAR5TD6RO+la7xOuyfUV6tRNXuKtmf0kxWXQ9MpeVn75doXyAVh7wYrfzD0Hupa/3qegIIIIsEQggggAIIIIANc7b8Q/b5wIe03kfd/SFOtRSNJP3qgjKornABxcQnsKP4vkY7rNKw5clUegMN955mSD9+vfSohyltVie4bU5xVFeeTLpPyRQnb8/+aFv7S+ca+7OuOum1Qaxsf2l84tKTjtEvFLmD+E+oLEfCNd0H6pB/EfdUx10BqBniOfcN/77447pYBafdZhpXlT5xU1+Yn7Fqf5bXujuQjFvnXbLvz8oyvsHuBHpWMAUCnvqfOv7xkDst31p6RaVGV9ofh+YjM/2fMfEQlGqwpXJaaEcoXOHZ9D6GsAGF9o+A+cJmLUkc1I/v1hLPU1U5mmVO/flqY2Tdjy+B1gAZuHRm/cB8f6Q6/8AD8R8T/WI9dd4hHYTMKK5Chi+RNTQDIagxJZo7PmPiIpp+QY1EWp5YD2z+EfEwsmED2j4D4mMThUgczn5RcLjSpwWnLITBlXv/qPfDtjI1FR3ftDRxEhrLIbCQToATsRSun9Yc7DNLSwx3zimGFJx+5fZzGM/t+h0BqisMPFPEcuxWV5rkYhjMtK5zHGIhQN+Z5CHlMiw219dfhFA8YXk153qBINKOsmUGORRiPrQDs2IsRuuGLW8HKq9756Ek6H+FDMMy8rR2nYv1Vd2JPWzvEkso/N3RbE3UeX+IRpum71kyVlIKS0QIg0yC0jbUZVrVduf90gSwRsnvlk2pq3iPgI0P7C/hP8AhjeqkL35nzjSwqABXJTtTam8dKzmv6xddInSv+ZJZP1AqPjFHdEQpedlr9y0euA1+EX3MNTWhplt31ijuDJYk8QS5dR2Z1rTI1yPXYa8shpEJdUNUvySXt/DL6gggiYqEEEEABCXenjGHenjAiesAC4IIS7gCp0GZgAhHSPb3WRO6uvWdX1csLUsZkw0AQDMt2sqcoeOAfpP+jrP9LB67BniNXw1PVmZ/Hgw1rnXXOsNt1TfpV5sRnLsqlmO30ibki/iSVjJG3XLEzimpcOXqXXPlR9EEappoQfGNsEXFJrkjLzPxhqu6bgnzEP2iaeNSfeD7oeYgvEfBtra2y51ltGGS8+VMtEpjSmB0xPKahOYQVWoqRXOpiucW2muxZCSSafcnUEAgiwrCCCMGAAhm4mv6XZ0AdqGZUDInIe0TTTWNN52K3u56qfKlp9kYCWp/ESDn4Rz2Thqe0xWtc1JqqcWFUpiYeziJyoK1pTWIyTawO1VVRxOyax1ws5+nTBHb2uybaTZ1CMkqZMwhmABNVJxBK1phVyKgVixZNnCoqZkKoFSanIUBJ55axqtVkxNKNfYmY/H6t0p/P7o6oIRUFhHNRqXdGMeiWf3EJLp/WMTtjy+G8bIIkJjHxPNVZSzDWgYLkC3tZDIZ6gDzjbw9bscsghlwGnaGGoIqCO7MjyjpvOwY5TBKBiKrX2cYzUkeO4iL8P2i0m1iXMkNLUKxcmpU0HZo1MJz7zFOxqzcvuP1xVmna7x56/73HLjW9UkWC0TZuLCVC4VyZsRChK/ZDE0J1AY0zpFTdD0g2m92nTKFklzJulBjYhBQbACY1BsAIu6+roS1WeZImiqTEKmmo5MO8EAjvEQDop4Dn2G02tp4pksqWwphmLiLF13AyTI6VI2ibXKKa5xVcl3LOgggiYsEEEEAGCY8ycMXr/vmRPJ9u2Yj4TZhB9zx6XtakowGpUgeJBpHlnhO63nW6zSlBxGclf4QjBnJ5UCsfKIT7DmmSxLJ6oR9jrC4SyVjCPsdfjExMXBBBABrlDfnGyCCAAMQWXdDW+2WjrrTaVlyphRZMmd1MoqtB2sADknMk4vQZQQRxgS+67tlWeWJclFloNFUUzOpO5J1JOZjrggjoBBBBAAQQQQAEEEEABBBBAAQQQQAEEEEABBBBAAQQQQAEEEEABBBBAAQQQQAYMNdg4bs0m0TJ8uSiTZvtuBma5nuFTmaUqdYIIAy0OsImDKCCADT1pggggA/9k="/>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0" name="AutoShape 6" descr="data:image/jpeg;base64,/9j/4AAQSkZJRgABAQAAAQABAAD/2wCEAAkGBhQSEBQUExQWFRUVFBgWFhgVFBUUFRcWGBQXFxUVFBcYHCYeFxkkHBQWHy8gIycpLCwsFR4yNTAqNSYrLCkBCQoKDgwOGg8PGiwkHyQtNCwtLCouLSwsLC8sLC4sKiwsNC4pLCksKSosLCwsLCwsLCwsLCwsKSwsLCkpLCosLP/AABEIAMQBAQMBIgACEQEDEQH/xAAcAAABBAMBAAAAAAAAAAAAAAAAAgUGBwEDBAj/xABIEAACAAMGAgcECAQCCQUBAAABAgADEQQFEiExQQZRBxMiYXGBkTKhscEUI0JScoKS0WKi4fCywhUWJCVDU3OD8TNjdLPDNP/EABoBAAIDAQEAAAAAAAAAAAAAAAAEAgMFAQb/xAAvEQACAgEDAgQEBwEBAQAAAAAAAQIDEQQSITFBEyJRYQUycYEUI5GxwdHwoeFS/9oADAMBAAIRAxEAPwC8YIIIACCCCADBMQrijpJWy2gSJcrrmwknC60DEHChpUg1GdaUBqKxNTFCLMLWm2zEBmzBMfDhXMjG3aCrtkCabCOdZJN49/pyWR4hKe3c1hJerbwvtySqf0iW8ouGTIVgDiqzMT2aCgyC0OdKnQDxkvC3H0i2Ult9VPFBgcgFmw1bq88wCDlke6KdLWtgZnbCjcUCjuppXu1jpsF5mTa5U2YiEkBXx4gozAE2qZggUNR90xCVtT+Rv7jNekv6XKPPTbnh9cPPVHoNH2Ovxhcak7SgmlaA5Go02O4hSNsdfjFgkLggggAIIIIACMExmGniq2GVY57rkwlkA8i1Fr5VrHJPCyShFykoruQjjTpGdXaVZGwhSQ02gJJGREuuQHfvt3svDPSlaZTEWj6+XUVJoJig64SMm50PqI4Luu2S7ATmdRTLCuRFK5tmR6ecc/ENmkof9nIwU0FciMq1OZr+8Znjybzk31pqUtmC+LFa1my1mIcSOoZSNwRUGN0QvoktLNdqhtEmzFX8OIN8WMTSNKLysmDZHZJx9AgggiRAIQ7+sDv6wInrAAIlPGFwQQAVN048VTJXVWSUzJ1imZNKkhmWuFEqMwCQxPOgin7LbJss4pbuhUg1R2Ug7HI6xc/SPcAnXpId0Z0+jEURQxLrNJANWApRzvsY4V4GlYMSJQshVlm1GrVDEKT2lpoDmQM9YVss2ywzVowq0Tvo84mNusEuaxBmCsubTLtpkTTbECrfmiSxCei64zZZE9Ca1nuQQKAitFIFTSopvyibQxF5WTOtSU2kEEEESKwggggAIIIIACCCCADDCPPt6SmsdvnJNUIGZqrLaoEtziUr4ChplyoKx6AnTQqknQCpiB8XcNSLwo7TOomigx0LrgFSVcVAFCSQRTeusUXY6Z5HtJLa3uXH9dBmsl12dJXWM4dJlACo1NaihGeLaniIYeIrOs+0iVJRmMkhCssF3PbHWHDnUDEM9KqQdREouThE2KY4E/rFYKRhBUaGuIVI3Gh5RIuEeBZViYzhNeZMdCrMaKhDMGqF20GpO8J01edr0HrL4wW5PPoSezIQoDUJAoSowr5CpoO6sLZKwK1dIVGmYYhW2OvxhcJdKxhH2OvxgAXBBBAARyXpYBPkzJTaOpWvKuh8jn5R1wRxrPB1Np5RV9iUywZLyg06TWW4BUMUI7DqTSqMp12hM66kd+os6Bps1GUljVJSZBpjfqNO8d8SW8bsb6bMtTKFUWYWdKkFnYzMbNQaAAUFc9co2cOKiWicxoCyJQnLJS+Ie8H/AMRmuqKsUTY8dutzXX/fsPNxXMlls8uTL9lBSp1Yk1Zj3kknzhwhqmcQy8sHbBzqpFKdx3hylTQygjQiojQjKL4XYypwmvNJdRcId/WB39YESnjEysESnjC4Q00Agbn1/vWFwAEEEM3Ed+GQoCgF2rSugA3pvFdlka4uUugHbbrEHodxUeKnUe4Ed4ERe8JLy5oUFAMq1BxEcgNK6Du74cLm4mLKetGYOqjam4htvO9MU7EZbUDqV7wpGvKtD6wjdfXOCmh3TScOZdCV3ZY+qTCdSST8vcAPKOuI5ZL9nvNKdXLB1AZmU0OjA54x4CJEumcOU2xsXl7CbeXlmYIIIuOBBBBAAQQQQAEImzQoJOQArGWYAVO0R223sJjlfspnh3Y/ZxcgfhFdligi2utzfsNXGXE3UywSazJhrLl7BB9t6Z86f0MNNkvpbUiqMmZgJi8kHabxU0C/miPXjddqtD2i0TlIEupdjkgp7KS+eoApsRWGm77e0mYHQ5j0I3B7oe/AQlXmLzL19/6MN/FrYXYmsVvjGOcZ5+5akNVovmXKmTetensUXMn2Too7yYil6cXTZtQh6teSntHxbX0pDZdtjM6fLlg0Mx1Wp2xGlT6wvR8MeG7Xj2Q3qvjsXJR08cvPV9O66de/sTa7ukdJc5QEPVMQHLGhA+8FHLx0izlaoqIpzi3gR7KQ0usyUxCg07asdFYDWuxHhlvYXBU+YLMkqcR1iLQUNewPZBO5Ay8hFttdNcY+G+pDS3am2yauXTvjhEihLJWFQRQPiEfY6/GFwl0rCcdBn/5gAWxhgtt7OxonZXnue/ujqva10AWubbch/WI9OSawcyxUS1ZiToSFJCjmYUum87Y/8HdNVnzS/wCi7NaDMM0EknFua5gDTPehELU4QWOVAczlqP2qfKIDdyT5ThkDVORqKg/iESC+r0aYollGoR9YRXLkB3b+kRlRl8M2LNNKM1FNNM7LovFJqsE+yxy0yJJBHdr6RLbjtH1ZXcNl4HP41isLusEyRPRhiwE0Jpqp1UiLIuGb22H8OXkf6x1RVdqx3FviFaUcx5XUekSnjCbRPCKWOghbuACTkBmYaZdkNo7bMwWpwqOQyr46wxOTXC6mPCKfMuhm7JmI42NWJNFGZ11P9eQ7od402ayKgoop8T4xugri4rDCySlLKCIBxRa8dpfklEHlr7yYnFttGBGbkMq89h6xXM+wzCXJ0UYnbbtHIeJJ0jO+JSbioL6kNrxnHAu7p+FqHQ/HaHaI9HfZbxpk2ffv584zKLlFbZDWmvUVtkOhc5Vzw5ioDU8KjKH257xLkq2ZAqDpUbxGltifeA8a/tC7svX/AGiWF0LYST3inxIjQrvjCS56l17qcX0yTeCAQRsGcEEEEABBWOa8rcsmS81/ZlqWPgBWnjt5xQlo4mtTTTM+kzlYknszXCiprQLXDQaUpFVlqh1GtPpZXptdi5OIrezMLPJzdgGcgV6tK0Un+JiDQH7pJyBrxi7OpazqwH1s7ARUk06qZMZi27dgesVzc/SJa7Ozt9XO6xsTmYpV2IUL7aHIUUUGGgiQyulSVNn2dp8mZKEouxK0nLiZMC0w0alGb7PKF/JN7mxt021Lalx6r1wWRbbAk2U0ph2HUqQORFMuUUJe12tZ58yU2qMVrzGx8wQfOLuujiuy2rKRPlu2uENR6cyjUYekRri3hGXNtRmuzdtVyWgzXLUg7UjUo1MaU3Loeb12hnqcKC83vxwVXE+6P+CnaZLtU0YUU4pa/ac/ZY8l3HPLbUHBVnqK9YBXOjDTfVYs6VSgppTKmlNqRZPXxtjiv7i9HwidE912PbAoqDrEdvGxmS4ZMhXLuPKJHHJeTqJbYxUctydqcozroKUfobtM3GWPULvt4mLXQjUfPwjriO3Ep62o0AOL5D1+EPlqtSy0Z3YKqirMxoABqSYKZuUcsLq1CeEbo4bZbAgLHPZRzMYuq+pVqk9bJcMhqNwQRqGBzU9x5w139RWlksBi7KqWAJIqThG+XLlHbZOMW0FVe6zbI1WWyNPckk0r2m/yr3/AeUPwswwmWBRSpFBsCKH4wx2biISjKlsuTthBXaisxZhuMsyOcP4fOooa6Z7RXQo4yuvct1LmpLPC7FRfSZkl5yuatJJWlBrUjF4ZV84bmvqYfte5f2iXcTy5ItU52JqwAYAHDXAo1pEa+jyPvn+/KL+PQ9Pp5xsjvceqXb2HrgibMtE/C2aS6TGyFBQ9keZ+BiUyJnVTu5WIPhp8M438GXQkmygrrN7ZJ1II7HlTP8xgvmz0Kv8AeFD4j+nwijULhSXYxbr426iUUuOh13xa8REpTmxFfPQfOHSVKCqANAKCI/ctnLTMR0XOvfsPnEjjtLcszZn3pQxBdghEyYFBJNANYXDHxBONVXalfE1+XziyyeyOSuuG+Sicd5W9prhVFamiLzPM8ufcAYcptyj6K0oZswqTpV8iD4VAHcI08P2Re1MJBb2QPur+51J7gNofIXqr3pyn3/Yu1E0vy49EVWRGI2W4VmzCCQC7EfqMc5qBlnHmmucCZIuGbiE7E7jsCqgaVamvlX18I4p91vKn4d1OJWOQIBBDD3ecTe5VUWeVg9nAD41FSfGpMcPEsoFFaoxIS1K5lDlMoN6CjfljalooqlPuuS2qEZTSkPMtqgHmIVHBc1pxSgN17J+R9PhHcTGrGW5JnJx2yaMwQQRIiQHpbvrBZ0s6ntTWxN+BCD72w/pMVND7xtfX0q2zXBqinq05YUqKjxOI/mhijNtlulk9PpavCqS79WEEEImvRSeQisZ6E26FbBjtlpnkZS5Ylr4u23lK98Wjfsisuu6n3HI/L0iKdC929Xd3WEZzprt+VaSx70Y+cSHjg/7vtH4PfiFPfSHtv5TXseanY3fu9xoOUaP9fZVm7BJm56IQcOeeenlX0is3nMcixI7yTCIzI2OLzEdmlNYZ6Au285c+WJkpgyncc9wRsRyMN16kzZqy12zPIE7nwHxiteBuI2s0/Bqk3skbB9Eb1oD3HuEWgZiWWS86cwWgxTGPjkBzNTSg1JjQjPx44/US2eFLPX0NzNKsslmdgiIKszZeZ79gPARTvF/GMy8Jgly6rIDdhN3OzP38hoPGNPF/GMy3zKZpIQ9hOZ++/NvcNtyenhi5tHIzPs9y7t5/3rErrVVA0KtOtPDx7uX2Xud/D9kn2MibZziyAmy2PYmDu3DCuR/cxN7psKzW60FmmuKTJjChlrp1MldEGuniSaiG2XLCgAaCN9nmshxyzRtCPssOTD5jMQhVqZPyz6CNlsp5fdm62Xar2w4RQSZaIORmTWq2vJEX9cbrVehsat1iVFOwBnVtgp5HflrGLitK1VWJ61pjzZmLLEx0wcwAQANggiMcQcZ9ZasKgGWjFF1zOjP66dw74fgoze+AxRCV89mMxS+n+yyOTLwnGYzuSSxJYGtM8zQbQi1WHLGhOE7Z1U8ocLxv4h6YRllv4/OMzr5KSwKDE+e+Q2/vxhjL9D0CbW1xjjPbJbsiWElKo0VQB5CgjEyyh0wsKj0jnuy2ddJlONHRWPmBUesOEDWeGeNlmMn6muRICCiigjZBHNeF4JJltMmNhVdT8AOZPKOpdkVykknKTN7OBr4eewjRbLGJq0PkeRisL5v+ZbZoNSkpDVFBzFPtkj7XfttuYk92cSTiqyZpEuYRUTnGRQCtQuhmU55ZE56GdtcYtQlJZazj2EqNf4jcoRe1PCl6v+Pvx64OyzMZE6jZDQ8ip+1/fIw/WmdSWzDOiEj9JIpEctl3Us7t2gXokvEazHeYQgmTScyc/Z0UDQaDVaL/ABY7tmswzkyKoDo1QBLH6mUecJxWzhPh5wabm7n05S5+74IyIIhN3dIlFAnSySBQshGfeVNKHwMdj9IsimUuafJB/mjz70lyeNpx6exPGCwOHbdNx9QrEA1ZRWneQPefIxvv+6UdpYtSKzTGEuWzgE4qFlRZgzQntUzFTpnFP2/j+czK0kdVhZWDVxPVSCM8hTLMUzFRE/lcQzbfZVMybVJlCUCSxhdWB7LUxAhlqDWuQjRh+TWvFz9hyuNlaWUv5HrFPur6x266zMQpRnBtKcjKP/HUfdPaA3Ma7PxE8+0y57ErLDL1aVyCNkWbm5B8hlzhudcTY3LO/wB52LN4Cug7hSFGKLdW5JRhwkd2bnul1LSgiJ/6zmMRp/jaxPwZDpefCFkn/wDqSEJP2lGBv1LQxFLy6H5ZqZE5kP3ZgDr6ihHvixIIZlXGXVEq9RbX8sikLy6NrbJqRLE0DeU2I/pNG9AYiV7yHlgoyMrk0wspDc9CK7R6chJQVrvFL06zwxxfEZ7cSQ28MXb9Hsdnk0oZcpFP4sILfzEwz9JdswWBl3mOiehxn3JEsisuli8KzZMkfYUzG8WNF9yn9USve2tiVS3WIgUEEEY5pmQSNNdvHaLzezLbbCFf2Z8lSaagsoNR3g5+UUWIvLg//wDgs3/RT4Q7o35mhXU8YaKon8GTJFpMuaKouasNJi1ypy0zG3mDEvsVmwL3nX9omF6XSs7CTky1wnx2PdEetdjaWaMPA7HwMU6yE92X0C3VS1DTl2NEKQbwKvpGGb0hNccspNdsIKGhCtTInQHQGIza7h+sDBhQkHQ61hw4rciz0G7qPcT8oj12zMVZZ5hl7iDX+/ONbRpuDfubegrlGp2J9/TsOT3DinEkilQTkeWkKm3SuMszBjsNhyrHDek3CCBq5q3hoB7vjDVU8odw/U0K65zSefboW7wRPPUFGYEqxpTKitmB5GsSSKo6ObYVtmA6TUK/mXtqfQN6xaiPsdY6ea+IU+Fe168mi87ySRKaZMNFXzJOwA3Jiq77vuZbJmJuzLB7CDbvPNjz9ItK9buWfKaU/ssNtQQagjwIEV5/q88u0GUaEjQjTD97+nOL4airT1ytn1XRHmNfp9RqbIVQ+R9X/f8AHubbgunEakdlde87L4CJDabIswANsa5Ze/8AvSFyJIRQq6D+6nvhceOuvndY7JPlnpaKIU1quK4Rx2+1zAFExsSriwtTPGy4EMzmFDMajU00pDR0zBf9EhkoR1kpQQagpUkZjUVURIyIjPSHd2K6rVhyC9XMI2qs1akDY0xVpGhpdXKbUJ8+n7hGlQnuj6/+FDwQQRpGgEWj0bXe73fMmAVVJ7KRuB1ctq94zPhFXR6L6H7u6q6ZJ3ms80/mYhf5VWITqVsdrKNRPZHIxxusljaa4VBUn0HeeQieTrgkMamWte6o9wMdVmsaSxRFCjuAHrzhGPw6WfM+BR6hY4RHv9TB98+kESeCH/wdP/yU+LP1CCCCGioIIIIACKL4qvHr7ZPfUYyq/hTsj/DXzi8nFRHla+L8cWicspqS1muqVAJwByFqSMzQDOFtRXKxJIvpnGDbZIYIfeh24fpv0ibaRjlphloPZGM9pjVaHJcP64cul/huXZLFLnWZeqInBXILGqsj0riJ+0B6wr+Dn6oZ/Ex9GRAxfty2bq7NJT7spFPiEAMeU7NbpjTZeJ2P1iasae2No9cw1RQ68tsXut34SCOS8bIs1CjVz0INGU7Mp2Ijod/WBE9YZayUJ45RA7dMmSJ6yZqEiYaSZiAlXP3XA9l/dvpG8iJuVHKOO23Wk3UUPMa+fOM6/R7uYfoXu1PHGPUhvEFmVbGJjriBmqAOQowr5mImLbJGkv3D94tDiu5zOsUyUgqwClBkM1YEAVy0BHnFFTr2lqSpxVBIIw0zBoRnSHaaMRUUbOg1NMKfzZY59cEle3ySalCT30/eMfTJP/L9w/eObhW5mvDreoIBlYcQmHDXFiphoD90xx35K+iT2kzqq6gHIFlIYVBU7j5gxb4Tzg0Fq9K1lWLH1JFcl5SUtMlglCJi50GVSFO/IxbpWsUBccxbRaJcqSazGbsg9kVUF9Tpkpj0AIHFx4Zi/FJ1WSjKuSfXo8iUfY6/GNNpsKvmdaUrvTWnhG90rGFbY6/GIThGa2yXBkptPKGK0SsDYTqcx386QiHq3WFZqFWGW1DQg7Mp2I5w1Wa55yhg7K9D2DSjMtNW2xbeUY+o+HOK3VvPt3+3r+/1L4al7tsl9/7/AN+hqjff924rutMs6vZ5oPiZZp8o23fZiXzHs8+e0buI2pY7QeUib/8AW0T+H0YTsl9F/JO2fKijyeDBGF0EZh80gEenOjZwbpsdP+Qo8xUH3gx5jj0D0JXp1l2CXXORNdPysesX/GR+WJw6imrXkyWBBBBFpmhBBBAAQQQQAEEEEAHDflv6izTpv/LlO/6ULfKPI1efn849JdMN5iTdM4bzislfzNVv5FeKB4Zuv6TbbPIOk2cit+HFV/5QYDqPRPRjcf0W67OhFHdetfnimdqh8Fwr+WEdKtg626LUAKlEE0f9t1c+5TEsUUGUaLxsYmyZkttJiMh8GUqfjAcPJN2rWfKHObLH86x67Z6eMeU+HbuJtMssQqy58sMx0qJi9kcySI9WqnrAdZhE9YXBBAcCCCCADBjzt0l3YJF5zwBRXImj/uCrfzY49FRRXTSw/wBJL3WeXX9cyGNO/MU3fKO3QSPrLXywSv8AFMjv6bbgxSpVqUZyz1cz8DnsE+DZf9yNHQQuVsPfJHumxZN93Wtps82Q+kxCvgSMm8QaHyjs5bbcnIx3V4POPCl4dRbrNNOQWclfwlsLe5jHpsR5StNnZHZGFGVirDkykg+8GPSnB18fSrDInVqWlgP+Ney/8ymJaldGRofVD1CXSsKghQZEI2x1hcJdKxhH2OvxgAUBED6XuLFstieQD9daVKKBqss5THPIUqo7z3GJ7EJ4u6KrNbpjTi82XOYCrK2NTQUFUeoAHJaRx9OCypxUk5HnSCLEtnQ7MV2VbShAYirS2U5GmgJiRXH0IyBK6yfNea1CQqjqkyrrmWOnMQspJ8I1pWRik2UzFidCfEHUW5pDGi2lcI/6qVZPUFx4kRKm6PrC4CdQFqQMSMwcVOoJJqfGsd91dCNkkzVmddaGZGDL20ShU1Bqig6gbiO1S38orvnFR2y7liCCCCGTJCCCCAAggggAIIIQ0zbU8h8+UAFfdOqA3WCdrRLI8aOPgTFO9Hx/3rYv/kJ84uLptXHdigZVtCVJ0AVJpNafhiq+jWwVvexUYMOsZqiv/DlsxyI8IDp6XEJd/WDrRWlYzh3gOHku9LxJmEKMKy2OFRzDHtHm1RHq6wWoTZUuYNHRXHgyhvnHlfiyw9Tb7VL+7aJgHgXLL7iI9GdHNs626rG3KQqHxT6s/wCCA6ySQRqM7uyrSuUbYDgQQQQAEUL0ySSLzJ+9JlkfzL/li+oq7pW4Rm2q0yZkooKSirYyRo5IpQGvtGL6HiZTd8o19BlrpaLTL2aUj/ocr/8ApFyRVfRlwjMslsaZMdCGkslFxVqXlkagZdn3xasF/wA52n5Sgulu5OovFnA7FoUTRyxezMHqA354kfQffn/rWVj/AO9L9yzAP5D5mJN0ncNG22UdWKzZL4lJyFDlMUnwofyCInwdwebHOWe0zFMUEYUySjCjAkirZHui6L8SvHcpl5J5LgghMt6gHmKwqEhsIS6VhUEACEfY6/GGrijieTYLOZ045VCqo9p2Oir6EnkATDrNIAqcgM6nKlN6x5r6ReMTeFrLKT1EuqSR/DXOYRzalfAKNojJ4RfTV4kvYuVZnWGqnFjNQRmDizBHcaxLZErCgXkAPQRUPQbJtTl3Ln6LLqqqwDVmHMiWTmoANTTKrDvi44ppr25bLdVPLUV2IfNQo5B+yfgYlytUV5xVHSpxrPsdrEuXLlkPJV1dsRNcTKcgQDTCPUQ79DHET2qyzhNcvMSeSSdcMxQy+AqHAA0pHKYOEmiV631qZYUEEEMiIQQQQAEEEEACZjUBMagv2fNjvC5234h+/wAoJereIHu/rABwX6oEmm2IfOODh2wr1jOFUFRQEKK9rXOndHfxAfqh+MfAwXFKonjn8h8IWazcNJ4p+51b02xa03rWmsb3mAa/vGnb8/8AmjY/tL5/CGRUhXE3BlkmWjr3s6s8zNi2LtFQACVxU0A22iUXFJVLPLVFCqoIAUAAAE5ADIRzXuhMsnk1fIkj5COi7G/2ceY9WP7wusq1/QZlh0r6/wBnV9g86YvfWNxagrGr7RH8NP79YyTWX+X5QwLGevG9R46+UEyb2ct9PGMPqKa015Dc++MPLoK7g19dYAM1wk6kU7z4w239JDKG+78CQIcyCWIqQABp31/aOe3Sqo45S8vKp+URk2k2upKCTkt3Qa+H5QLt+CnqYe+s7Fd6e/8A8wz8OjtN+EfGHYjsV5VI9TEapOUcyZO6KjNqKBl0XMCnqe/+94j142Dqny9k5j5jyiSEVamwAPnX+karxsnWIRvqPGOWxcoNJhTKMZpyRm752KWp7qHxGRjpho4fm5MvI19cj8Id47VLdBMLY7ZtBCHmUy1PdC40HfvankDT94sKiGdLnEf0e7XVTSZPPUjmFIrMP6Kj84ilOGOEptunpKl0XEMRJqcMsHtOQNthUipIESfpbvQ2q9Fs0urCThlADMmbMIL07/YX8hi0+DOE1sEoDIzZhDTWHoktf4FBoOZqd4rxuY8peDWvVj3cd1SrLZpcmSKS5a0HM/eZubE1J7zHX138J7tP7ECj2h3/ABEa3c4Vofs19BFgi3kq3p1u0OlmnVw4WeUxIb7QDqMh/A3rDZ0FWgy7baJJIpMkCYKGoOBwAR5TD6RO+la7xOuyfUV6tRNXuKtmf0kxWXQ9MpeVn75doXyAVh7wYrfzD0Hupa/3qegIIIIsEQggggAIIIIANc7b8Q/b5wIe03kfd/SFOtRSNJP3qgjKornABxcQnsKP4vkY7rNKw5clUegMN955mSD9+vfSohyltVie4bU5xVFeeTLpPyRQnb8/+aFv7S+ca+7OuOum1Qaxsf2l84tKTjtEvFLmD+E+oLEfCNd0H6pB/EfdUx10BqBniOfcN/77447pYBafdZhpXlT5xU1+Yn7Fqf5bXujuQjFvnXbLvz8oyvsHuBHpWMAUCnvqfOv7xkDst31p6RaVGV9ofh+YjM/2fMfEQlGqwpXJaaEcoXOHZ9D6GsAGF9o+A+cJmLUkc1I/v1hLPU1U5mmVO/flqY2Tdjy+B1gAZuHRm/cB8f6Q6/8AD8R8T/WI9dd4hHYTMKK5Chi+RNTQDIagxJZo7PmPiIpp+QY1EWp5YD2z+EfEwsmED2j4D4mMThUgczn5RcLjSpwWnLITBlXv/qPfDtjI1FR3ftDRxEhrLIbCQToATsRSun9Yc7DNLSwx3zimGFJx+5fZzGM/t+h0BqisMPFPEcuxWV5rkYhjMtK5zHGIhQN+Z5CHlMiw219dfhFA8YXk153qBINKOsmUGORRiPrQDs2IsRuuGLW8HKq9756Ek6H+FDMMy8rR2nYv1Vd2JPWzvEkso/N3RbE3UeX+IRpum71kyVlIKS0QIg0yC0jbUZVrVduf90gSwRsnvlk2pq3iPgI0P7C/hP8AhjeqkL35nzjSwqABXJTtTam8dKzmv6xddInSv+ZJZP1AqPjFHdEQpedlr9y0euA1+EX3MNTWhplt31ijuDJYk8QS5dR2Z1rTI1yPXYa8shpEJdUNUvySXt/DL6gggiYqEEEEABCXenjGHenjAiesAC4IIS7gCp0GZgAhHSPb3WRO6uvWdX1csLUsZkw0AQDMt2sqcoeOAfpP+jrP9LB67BniNXw1PVmZ/Hgw1rnXXOsNt1TfpV5sRnLsqlmO30ibki/iSVjJG3XLEzimpcOXqXXPlR9EEappoQfGNsEXFJrkjLzPxhqu6bgnzEP2iaeNSfeD7oeYgvEfBtra2y51ltGGS8+VMtEpjSmB0xPKahOYQVWoqRXOpiucW2muxZCSSafcnUEAgiwrCCCMGAAhm4mv6XZ0AdqGZUDInIe0TTTWNN52K3u56qfKlp9kYCWp/ESDn4Rz2Thqe0xWtc1JqqcWFUpiYeziJyoK1pTWIyTawO1VVRxOyax1ws5+nTBHb2uybaTZ1CMkqZMwhmABNVJxBK1phVyKgVixZNnCoqZkKoFSanIUBJ55axqtVkxNKNfYmY/H6t0p/P7o6oIRUFhHNRqXdGMeiWf3EJLp/WMTtjy+G8bIIkJjHxPNVZSzDWgYLkC3tZDIZ6gDzjbw9bscsghlwGnaGGoIqCO7MjyjpvOwY5TBKBiKrX2cYzUkeO4iL8P2i0m1iXMkNLUKxcmpU0HZo1MJz7zFOxqzcvuP1xVmna7x56/73HLjW9UkWC0TZuLCVC4VyZsRChK/ZDE0J1AY0zpFTdD0g2m92nTKFklzJulBjYhBQbACY1BsAIu6+roS1WeZImiqTEKmmo5MO8EAjvEQDop4Dn2G02tp4pksqWwphmLiLF13AyTI6VI2ibXKKa5xVcl3LOgggiYsEEEEAGCY8ycMXr/vmRPJ9u2Yj4TZhB9zx6XtakowGpUgeJBpHlnhO63nW6zSlBxGclf4QjBnJ5UCsfKIT7DmmSxLJ6oR9jrC4SyVjCPsdfjExMXBBBABrlDfnGyCCAAMQWXdDW+2WjrrTaVlyphRZMmd1MoqtB2sADknMk4vQZQQRxgS+67tlWeWJclFloNFUUzOpO5J1JOZjrggjoBBBBAAQQQQAEEEEABBBBAAQQQQAEEEEABBBBAAQQQQAEEEEABBBBAAQQQQAYMNdg4bs0m0TJ8uSiTZvtuBma5nuFTmaUqdYIIAy0OsImDKCCADT1pggggA/9k="/>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 name="AutoShape 8" descr="data:image/jpeg;base64,/9j/4AAQSkZJRgABAQAAAQABAAD/2wCEAAkGBhQSEBQUExQWFRUVFBgWFhgVFBUUFRcWGBQXFxUVFBcYHCYeFxkkHBQWHy8gIycpLCwsFR4yNTAqNSYrLCkBCQoKDgwOGg8PGiwkHyQtNCwtLCouLSwsLC8sLC4sKiwsNC4pLCksKSosLCwsLCwsLCwsLCwsKSwsLCkpLCosLP/AABEIAMQBAQMBIgACEQEDEQH/xAAcAAABBAMBAAAAAAAAAAAAAAAAAgUGBwEDBAj/xABIEAACAAMGAgcECAQCCQUBAAABAgADEQQFEiExQQZRBxMiYXGBkTKhscEUI0JScoKS0WKi4fCywhUWJCVDU3OD8TNjdLPDNP/EABoBAAIDAQEAAAAAAAAAAAAAAAAEAgMFAQb/xAAvEQACAgEDAgQEBwEBAQAAAAAAAQIDEQQSITFBEyJRYQUycYEUI5GxwdHwoeFS/9oADAMBAAIRAxEAPwC8YIIIACCCCADBMQrijpJWy2gSJcrrmwknC60DEHChpUg1GdaUBqKxNTFCLMLWm2zEBmzBMfDhXMjG3aCrtkCabCOdZJN49/pyWR4hKe3c1hJerbwvtySqf0iW8ouGTIVgDiqzMT2aCgyC0OdKnQDxkvC3H0i2Ult9VPFBgcgFmw1bq88wCDlke6KdLWtgZnbCjcUCjuppXu1jpsF5mTa5U2YiEkBXx4gozAE2qZggUNR90xCVtT+Rv7jNekv6XKPPTbnh9cPPVHoNH2Ovxhcak7SgmlaA5Go02O4hSNsdfjFgkLggggAIIIIACMExmGniq2GVY57rkwlkA8i1Fr5VrHJPCyShFykoruQjjTpGdXaVZGwhSQ02gJJGREuuQHfvt3svDPSlaZTEWj6+XUVJoJig64SMm50PqI4Luu2S7ATmdRTLCuRFK5tmR6ecc/ENmkof9nIwU0FciMq1OZr+8Znjybzk31pqUtmC+LFa1my1mIcSOoZSNwRUGN0QvoktLNdqhtEmzFX8OIN8WMTSNKLysmDZHZJx9AgggiRAIQ7+sDv6wInrAAIlPGFwQQAVN048VTJXVWSUzJ1imZNKkhmWuFEqMwCQxPOgin7LbJss4pbuhUg1R2Ug7HI6xc/SPcAnXpId0Z0+jEURQxLrNJANWApRzvsY4V4GlYMSJQshVlm1GrVDEKT2lpoDmQM9YVss2ywzVowq0Tvo84mNusEuaxBmCsubTLtpkTTbECrfmiSxCei64zZZE9Ca1nuQQKAitFIFTSopvyibQxF5WTOtSU2kEEEESKwggggAIIIIACCCCADDCPPt6SmsdvnJNUIGZqrLaoEtziUr4ChplyoKx6AnTQqknQCpiB8XcNSLwo7TOomigx0LrgFSVcVAFCSQRTeusUXY6Z5HtJLa3uXH9dBmsl12dJXWM4dJlACo1NaihGeLaniIYeIrOs+0iVJRmMkhCssF3PbHWHDnUDEM9KqQdREouThE2KY4E/rFYKRhBUaGuIVI3Gh5RIuEeBZViYzhNeZMdCrMaKhDMGqF20GpO8J01edr0HrL4wW5PPoSezIQoDUJAoSowr5CpoO6sLZKwK1dIVGmYYhW2OvxhcJdKxhH2OvxgAXBBBAARyXpYBPkzJTaOpWvKuh8jn5R1wRxrPB1Np5RV9iUywZLyg06TWW4BUMUI7DqTSqMp12hM66kd+os6Bps1GUljVJSZBpjfqNO8d8SW8bsb6bMtTKFUWYWdKkFnYzMbNQaAAUFc9co2cOKiWicxoCyJQnLJS+Ie8H/AMRmuqKsUTY8dutzXX/fsPNxXMlls8uTL9lBSp1Yk1Zj3kknzhwhqmcQy8sHbBzqpFKdx3hylTQygjQiojQjKL4XYypwmvNJdRcId/WB39YESnjEysESnjC4Q00Agbn1/vWFwAEEEM3Ed+GQoCgF2rSugA3pvFdlka4uUugHbbrEHodxUeKnUe4Ed4ERe8JLy5oUFAMq1BxEcgNK6Du74cLm4mLKetGYOqjam4htvO9MU7EZbUDqV7wpGvKtD6wjdfXOCmh3TScOZdCV3ZY+qTCdSST8vcAPKOuI5ZL9nvNKdXLB1AZmU0OjA54x4CJEumcOU2xsXl7CbeXlmYIIIuOBBBBAAQQQQAEImzQoJOQArGWYAVO0R223sJjlfspnh3Y/ZxcgfhFdligi2utzfsNXGXE3UywSazJhrLl7BB9t6Z86f0MNNkvpbUiqMmZgJi8kHabxU0C/miPXjddqtD2i0TlIEupdjkgp7KS+eoApsRWGm77e0mYHQ5j0I3B7oe/AQlXmLzL19/6MN/FrYXYmsVvjGOcZ5+5akNVovmXKmTetensUXMn2Too7yYil6cXTZtQh6teSntHxbX0pDZdtjM6fLlg0Mx1Wp2xGlT6wvR8MeG7Xj2Q3qvjsXJR08cvPV9O66de/sTa7ukdJc5QEPVMQHLGhA+8FHLx0izlaoqIpzi3gR7KQ0usyUxCg07asdFYDWuxHhlvYXBU+YLMkqcR1iLQUNewPZBO5Ay8hFttdNcY+G+pDS3am2yauXTvjhEihLJWFQRQPiEfY6/GFwl0rCcdBn/5gAWxhgtt7OxonZXnue/ujqva10AWubbch/WI9OSawcyxUS1ZiToSFJCjmYUum87Y/8HdNVnzS/wCi7NaDMM0EknFua5gDTPehELU4QWOVAczlqP2qfKIDdyT5ThkDVORqKg/iESC+r0aYollGoR9YRXLkB3b+kRlRl8M2LNNKM1FNNM7LovFJqsE+yxy0yJJBHdr6RLbjtH1ZXcNl4HP41isLusEyRPRhiwE0Jpqp1UiLIuGb22H8OXkf6x1RVdqx3FviFaUcx5XUekSnjCbRPCKWOghbuACTkBmYaZdkNo7bMwWpwqOQyr46wxOTXC6mPCKfMuhm7JmI42NWJNFGZ11P9eQ7od402ayKgoop8T4xugri4rDCySlLKCIBxRa8dpfklEHlr7yYnFttGBGbkMq89h6xXM+wzCXJ0UYnbbtHIeJJ0jO+JSbioL6kNrxnHAu7p+FqHQ/HaHaI9HfZbxpk2ffv584zKLlFbZDWmvUVtkOhc5Vzw5ioDU8KjKH257xLkq2ZAqDpUbxGltifeA8a/tC7svX/AGiWF0LYST3inxIjQrvjCS56l17qcX0yTeCAQRsGcEEEEABBWOa8rcsmS81/ZlqWPgBWnjt5xQlo4mtTTTM+kzlYknszXCiprQLXDQaUpFVlqh1GtPpZXptdi5OIrezMLPJzdgGcgV6tK0Un+JiDQH7pJyBrxi7OpazqwH1s7ARUk06qZMZi27dgesVzc/SJa7Ozt9XO6xsTmYpV2IUL7aHIUUUGGgiQyulSVNn2dp8mZKEouxK0nLiZMC0w0alGb7PKF/JN7mxt021Lalx6r1wWRbbAk2U0ph2HUqQORFMuUUJe12tZ58yU2qMVrzGx8wQfOLuujiuy2rKRPlu2uENR6cyjUYekRri3hGXNtRmuzdtVyWgzXLUg7UjUo1MaU3Loeb12hnqcKC83vxwVXE+6P+CnaZLtU0YUU4pa/ac/ZY8l3HPLbUHBVnqK9YBXOjDTfVYs6VSgppTKmlNqRZPXxtjiv7i9HwidE912PbAoqDrEdvGxmS4ZMhXLuPKJHHJeTqJbYxUctydqcozroKUfobtM3GWPULvt4mLXQjUfPwjriO3Ep62o0AOL5D1+EPlqtSy0Z3YKqirMxoABqSYKZuUcsLq1CeEbo4bZbAgLHPZRzMYuq+pVqk9bJcMhqNwQRqGBzU9x5w139RWlksBi7KqWAJIqThG+XLlHbZOMW0FVe6zbI1WWyNPckk0r2m/yr3/AeUPwswwmWBRSpFBsCKH4wx2biISjKlsuTthBXaisxZhuMsyOcP4fOooa6Z7RXQo4yuvct1LmpLPC7FRfSZkl5yuatJJWlBrUjF4ZV84bmvqYfte5f2iXcTy5ItU52JqwAYAHDXAo1pEa+jyPvn+/KL+PQ9Pp5xsjvceqXb2HrgibMtE/C2aS6TGyFBQ9keZ+BiUyJnVTu5WIPhp8M438GXQkmygrrN7ZJ1II7HlTP8xgvmz0Kv8AeFD4j+nwijULhSXYxbr426iUUuOh13xa8REpTmxFfPQfOHSVKCqANAKCI/ctnLTMR0XOvfsPnEjjtLcszZn3pQxBdghEyYFBJNANYXDHxBONVXalfE1+XziyyeyOSuuG+Sicd5W9prhVFamiLzPM8ufcAYcptyj6K0oZswqTpV8iD4VAHcI08P2Re1MJBb2QPur+51J7gNofIXqr3pyn3/Yu1E0vy49EVWRGI2W4VmzCCQC7EfqMc5qBlnHmmucCZIuGbiE7E7jsCqgaVamvlX18I4p91vKn4d1OJWOQIBBDD3ecTe5VUWeVg9nAD41FSfGpMcPEsoFFaoxIS1K5lDlMoN6CjfljalooqlPuuS2qEZTSkPMtqgHmIVHBc1pxSgN17J+R9PhHcTGrGW5JnJx2yaMwQQRIiQHpbvrBZ0s6ntTWxN+BCD72w/pMVND7xtfX0q2zXBqinq05YUqKjxOI/mhijNtlulk9PpavCqS79WEEEImvRSeQisZ6E26FbBjtlpnkZS5Ylr4u23lK98Wjfsisuu6n3HI/L0iKdC929Xd3WEZzprt+VaSx70Y+cSHjg/7vtH4PfiFPfSHtv5TXseanY3fu9xoOUaP9fZVm7BJm56IQcOeeenlX0is3nMcixI7yTCIzI2OLzEdmlNYZ6Au285c+WJkpgyncc9wRsRyMN16kzZqy12zPIE7nwHxiteBuI2s0/Bqk3skbB9Eb1oD3HuEWgZiWWS86cwWgxTGPjkBzNTSg1JjQjPx44/US2eFLPX0NzNKsslmdgiIKszZeZ79gPARTvF/GMy8Jgly6rIDdhN3OzP38hoPGNPF/GMy3zKZpIQ9hOZ++/NvcNtyenhi5tHIzPs9y7t5/3rErrVVA0KtOtPDx7uX2Xud/D9kn2MibZziyAmy2PYmDu3DCuR/cxN7psKzW60FmmuKTJjChlrp1MldEGuniSaiG2XLCgAaCN9nmshxyzRtCPssOTD5jMQhVqZPyz6CNlsp5fdm62Xar2w4RQSZaIORmTWq2vJEX9cbrVehsat1iVFOwBnVtgp5HflrGLitK1VWJ61pjzZmLLEx0wcwAQANggiMcQcZ9ZasKgGWjFF1zOjP66dw74fgoze+AxRCV89mMxS+n+yyOTLwnGYzuSSxJYGtM8zQbQi1WHLGhOE7Z1U8ocLxv4h6YRllv4/OMzr5KSwKDE+e+Q2/vxhjL9D0CbW1xjjPbJbsiWElKo0VQB5CgjEyyh0wsKj0jnuy2ddJlONHRWPmBUesOEDWeGeNlmMn6muRICCiigjZBHNeF4JJltMmNhVdT8AOZPKOpdkVykknKTN7OBr4eewjRbLGJq0PkeRisL5v+ZbZoNSkpDVFBzFPtkj7XfttuYk92cSTiqyZpEuYRUTnGRQCtQuhmU55ZE56GdtcYtQlJZazj2EqNf4jcoRe1PCl6v+Pvx64OyzMZE6jZDQ8ip+1/fIw/WmdSWzDOiEj9JIpEctl3Us7t2gXokvEazHeYQgmTScyc/Z0UDQaDVaL/ABY7tmswzkyKoDo1QBLH6mUecJxWzhPh5wabm7n05S5+74IyIIhN3dIlFAnSySBQshGfeVNKHwMdj9IsimUuafJB/mjz70lyeNpx6exPGCwOHbdNx9QrEA1ZRWneQPefIxvv+6UdpYtSKzTGEuWzgE4qFlRZgzQntUzFTpnFP2/j+czK0kdVhZWDVxPVSCM8hTLMUzFRE/lcQzbfZVMybVJlCUCSxhdWB7LUxAhlqDWuQjRh+TWvFz9hyuNlaWUv5HrFPur6x266zMQpRnBtKcjKP/HUfdPaA3Ma7PxE8+0y57ErLDL1aVyCNkWbm5B8hlzhudcTY3LO/wB52LN4Cug7hSFGKLdW5JRhwkd2bnul1LSgiJ/6zmMRp/jaxPwZDpefCFkn/wDqSEJP2lGBv1LQxFLy6H5ZqZE5kP3ZgDr6ihHvixIIZlXGXVEq9RbX8sikLy6NrbJqRLE0DeU2I/pNG9AYiV7yHlgoyMrk0wspDc9CK7R6chJQVrvFL06zwxxfEZ7cSQ28MXb9Hsdnk0oZcpFP4sILfzEwz9JdswWBl3mOiehxn3JEsisuli8KzZMkfYUzG8WNF9yn9USve2tiVS3WIgUEEEY5pmQSNNdvHaLzezLbbCFf2Z8lSaagsoNR3g5+UUWIvLg//wDgs3/RT4Q7o35mhXU8YaKon8GTJFpMuaKouasNJi1ypy0zG3mDEvsVmwL3nX9omF6XSs7CTky1wnx2PdEetdjaWaMPA7HwMU6yE92X0C3VS1DTl2NEKQbwKvpGGb0hNccspNdsIKGhCtTInQHQGIza7h+sDBhQkHQ61hw4rciz0G7qPcT8oj12zMVZZ5hl7iDX+/ONbRpuDfubegrlGp2J9/TsOT3DinEkilQTkeWkKm3SuMszBjsNhyrHDek3CCBq5q3hoB7vjDVU8odw/U0K65zSefboW7wRPPUFGYEqxpTKitmB5GsSSKo6ObYVtmA6TUK/mXtqfQN6xaiPsdY6ea+IU+Fe168mi87ySRKaZMNFXzJOwA3Jiq77vuZbJmJuzLB7CDbvPNjz9ItK9buWfKaU/ssNtQQagjwIEV5/q88u0GUaEjQjTD97+nOL4airT1ytn1XRHmNfp9RqbIVQ+R9X/f8AHubbgunEakdlde87L4CJDabIswANsa5Ze/8AvSFyJIRQq6D+6nvhceOuvndY7JPlnpaKIU1quK4Rx2+1zAFExsSriwtTPGy4EMzmFDMajU00pDR0zBf9EhkoR1kpQQagpUkZjUVURIyIjPSHd2K6rVhyC9XMI2qs1akDY0xVpGhpdXKbUJ8+n7hGlQnuj6/+FDwQQRpGgEWj0bXe73fMmAVVJ7KRuB1ctq94zPhFXR6L6H7u6q6ZJ3ms80/mYhf5VWITqVsdrKNRPZHIxxusljaa4VBUn0HeeQieTrgkMamWte6o9wMdVmsaSxRFCjuAHrzhGPw6WfM+BR6hY4RHv9TB98+kESeCH/wdP/yU+LP1CCCCGioIIIIACKL4qvHr7ZPfUYyq/hTsj/DXzi8nFRHla+L8cWicspqS1muqVAJwByFqSMzQDOFtRXKxJIvpnGDbZIYIfeh24fpv0ibaRjlphloPZGM9pjVaHJcP64cul/huXZLFLnWZeqInBXILGqsj0riJ+0B6wr+Dn6oZ/Ex9GRAxfty2bq7NJT7spFPiEAMeU7NbpjTZeJ2P1iasae2No9cw1RQ68tsXut34SCOS8bIs1CjVz0INGU7Mp2Ijod/WBE9YZayUJ45RA7dMmSJ6yZqEiYaSZiAlXP3XA9l/dvpG8iJuVHKOO23Wk3UUPMa+fOM6/R7uYfoXu1PHGPUhvEFmVbGJjriBmqAOQowr5mImLbJGkv3D94tDiu5zOsUyUgqwClBkM1YEAVy0BHnFFTr2lqSpxVBIIw0zBoRnSHaaMRUUbOg1NMKfzZY59cEle3ySalCT30/eMfTJP/L9w/eObhW5mvDreoIBlYcQmHDXFiphoD90xx35K+iT2kzqq6gHIFlIYVBU7j5gxb4Tzg0Fq9K1lWLH1JFcl5SUtMlglCJi50GVSFO/IxbpWsUBccxbRaJcqSazGbsg9kVUF9Tpkpj0AIHFx4Zi/FJ1WSjKuSfXo8iUfY6/GNNpsKvmdaUrvTWnhG90rGFbY6/GIThGa2yXBkptPKGK0SsDYTqcx386QiHq3WFZqFWGW1DQg7Mp2I5w1Wa55yhg7K9D2DSjMtNW2xbeUY+o+HOK3VvPt3+3r+/1L4al7tsl9/7/AN+hqjff924rutMs6vZ5oPiZZp8o23fZiXzHs8+e0buI2pY7QeUib/8AW0T+H0YTsl9F/JO2fKijyeDBGF0EZh80gEenOjZwbpsdP+Qo8xUH3gx5jj0D0JXp1l2CXXORNdPysesX/GR+WJw6imrXkyWBBBBFpmhBBBAAQQQQAEEEEAHDflv6izTpv/LlO/6ULfKPI1efn849JdMN5iTdM4bzislfzNVv5FeKB4Zuv6TbbPIOk2cit+HFV/5QYDqPRPRjcf0W67OhFHdetfnimdqh8Fwr+WEdKtg626LUAKlEE0f9t1c+5TEsUUGUaLxsYmyZkttJiMh8GUqfjAcPJN2rWfKHObLH86x67Z6eMeU+HbuJtMssQqy58sMx0qJi9kcySI9WqnrAdZhE9YXBBAcCCCCADBjzt0l3YJF5zwBRXImj/uCrfzY49FRRXTSw/wBJL3WeXX9cyGNO/MU3fKO3QSPrLXywSv8AFMjv6bbgxSpVqUZyz1cz8DnsE+DZf9yNHQQuVsPfJHumxZN93Wtps82Q+kxCvgSMm8QaHyjs5bbcnIx3V4POPCl4dRbrNNOQWclfwlsLe5jHpsR5StNnZHZGFGVirDkykg+8GPSnB18fSrDInVqWlgP+Ney/8ymJaldGRofVD1CXSsKghQZEI2x1hcJdKxhH2OvxgAUBED6XuLFstieQD9daVKKBqss5THPIUqo7z3GJ7EJ4u6KrNbpjTi82XOYCrK2NTQUFUeoAHJaRx9OCypxUk5HnSCLEtnQ7MV2VbShAYirS2U5GmgJiRXH0IyBK6yfNea1CQqjqkyrrmWOnMQspJ8I1pWRik2UzFidCfEHUW5pDGi2lcI/6qVZPUFx4kRKm6PrC4CdQFqQMSMwcVOoJJqfGsd91dCNkkzVmddaGZGDL20ShU1Bqig6gbiO1S38orvnFR2y7liCCCCGTJCCCCAAggggAIIIQ0zbU8h8+UAFfdOqA3WCdrRLI8aOPgTFO9Hx/3rYv/kJ84uLptXHdigZVtCVJ0AVJpNafhiq+jWwVvexUYMOsZqiv/DlsxyI8IDp6XEJd/WDrRWlYzh3gOHku9LxJmEKMKy2OFRzDHtHm1RHq6wWoTZUuYNHRXHgyhvnHlfiyw9Tb7VL+7aJgHgXLL7iI9GdHNs626rG3KQqHxT6s/wCCA6ySQRqM7uyrSuUbYDgQQQQAEUL0ySSLzJ+9JlkfzL/li+oq7pW4Rm2q0yZkooKSirYyRo5IpQGvtGL6HiZTd8o19BlrpaLTL2aUj/ocr/8ApFyRVfRlwjMslsaZMdCGkslFxVqXlkagZdn3xasF/wA52n5Sgulu5OovFnA7FoUTRyxezMHqA354kfQffn/rWVj/AO9L9yzAP5D5mJN0ncNG22UdWKzZL4lJyFDlMUnwofyCInwdwebHOWe0zFMUEYUySjCjAkirZHui6L8SvHcpl5J5LgghMt6gHmKwqEhsIS6VhUEACEfY6/GGrijieTYLOZ045VCqo9p2Oir6EnkATDrNIAqcgM6nKlN6x5r6ReMTeFrLKT1EuqSR/DXOYRzalfAKNojJ4RfTV4kvYuVZnWGqnFjNQRmDizBHcaxLZErCgXkAPQRUPQbJtTl3Ln6LLqqqwDVmHMiWTmoANTTKrDvi44ppr25bLdVPLUV2IfNQo5B+yfgYlytUV5xVHSpxrPsdrEuXLlkPJV1dsRNcTKcgQDTCPUQ79DHET2qyzhNcvMSeSSdcMxQy+AqHAA0pHKYOEmiV631qZYUEEEMiIQQQQAEEEEACZjUBMagv2fNjvC5234h+/wAoJereIHu/rABwX6oEmm2IfOODh2wr1jOFUFRQEKK9rXOndHfxAfqh+MfAwXFKonjn8h8IWazcNJ4p+51b02xa03rWmsb3mAa/vGnb8/8AmjY/tL5/CGRUhXE3BlkmWjr3s6s8zNi2LtFQACVxU0A22iUXFJVLPLVFCqoIAUAAAE5ADIRzXuhMsnk1fIkj5COi7G/2ceY9WP7wusq1/QZlh0r6/wBnV9g86YvfWNxagrGr7RH8NP79YyTWX+X5QwLGevG9R46+UEyb2ct9PGMPqKa015Dc++MPLoK7g19dYAM1wk6kU7z4w239JDKG+78CQIcyCWIqQABp31/aOe3Sqo45S8vKp+URk2k2upKCTkt3Qa+H5QLt+CnqYe+s7Fd6e/8A8wz8OjtN+EfGHYjsV5VI9TEapOUcyZO6KjNqKBl0XMCnqe/+94j142Dqny9k5j5jyiSEVamwAPnX+karxsnWIRvqPGOWxcoNJhTKMZpyRm752KWp7qHxGRjpho4fm5MvI19cj8Id47VLdBMLY7ZtBCHmUy1PdC40HfvankDT94sKiGdLnEf0e7XVTSZPPUjmFIrMP6Kj84ilOGOEptunpKl0XEMRJqcMsHtOQNthUipIESfpbvQ2q9Fs0urCThlADMmbMIL07/YX8hi0+DOE1sEoDIzZhDTWHoktf4FBoOZqd4rxuY8peDWvVj3cd1SrLZpcmSKS5a0HM/eZubE1J7zHX138J7tP7ECj2h3/ABEa3c4Vofs19BFgi3kq3p1u0OlmnVw4WeUxIb7QDqMh/A3rDZ0FWgy7baJJIpMkCYKGoOBwAR5TD6RO+la7xOuyfUV6tRNXuKtmf0kxWXQ9MpeVn75doXyAVh7wYrfzD0Hupa/3qegIIIIsEQggggAIIIIANc7b8Q/b5wIe03kfd/SFOtRSNJP3qgjKornABxcQnsKP4vkY7rNKw5clUegMN955mSD9+vfSohyltVie4bU5xVFeeTLpPyRQnb8/+aFv7S+ca+7OuOum1Qaxsf2l84tKTjtEvFLmD+E+oLEfCNd0H6pB/EfdUx10BqBniOfcN/77447pYBafdZhpXlT5xU1+Yn7Fqf5bXujuQjFvnXbLvz8oyvsHuBHpWMAUCnvqfOv7xkDst31p6RaVGV9ofh+YjM/2fMfEQlGqwpXJaaEcoXOHZ9D6GsAGF9o+A+cJmLUkc1I/v1hLPU1U5mmVO/flqY2Tdjy+B1gAZuHRm/cB8f6Q6/8AD8R8T/WI9dd4hHYTMKK5Chi+RNTQDIagxJZo7PmPiIpp+QY1EWp5YD2z+EfEwsmED2j4D4mMThUgczn5RcLjSpwWnLITBlXv/qPfDtjI1FR3ftDRxEhrLIbCQToATsRSun9Yc7DNLSwx3zimGFJx+5fZzGM/t+h0BqisMPFPEcuxWV5rkYhjMtK5zHGIhQN+Z5CHlMiw219dfhFA8YXk153qBINKOsmUGORRiPrQDs2IsRuuGLW8HKq9756Ek6H+FDMMy8rR2nYv1Vd2JPWzvEkso/N3RbE3UeX+IRpum71kyVlIKS0QIg0yC0jbUZVrVduf90gSwRsnvlk2pq3iPgI0P7C/hP8AhjeqkL35nzjSwqABXJTtTam8dKzmv6xddInSv+ZJZP1AqPjFHdEQpedlr9y0euA1+EX3MNTWhplt31ijuDJYk8QS5dR2Z1rTI1yPXYa8shpEJdUNUvySXt/DL6gggiYqEEEEABCXenjGHenjAiesAC4IIS7gCp0GZgAhHSPb3WRO6uvWdX1csLUsZkw0AQDMt2sqcoeOAfpP+jrP9LB67BniNXw1PVmZ/Hgw1rnXXOsNt1TfpV5sRnLsqlmO30ibki/iSVjJG3XLEzimpcOXqXXPlR9EEappoQfGNsEXFJrkjLzPxhqu6bgnzEP2iaeNSfeD7oeYgvEfBtra2y51ltGGS8+VMtEpjSmB0xPKahOYQVWoqRXOpiucW2muxZCSSafcnUEAgiwrCCCMGAAhm4mv6XZ0AdqGZUDInIe0TTTWNN52K3u56qfKlp9kYCWp/ESDn4Rz2Thqe0xWtc1JqqcWFUpiYeziJyoK1pTWIyTawO1VVRxOyax1ws5+nTBHb2uybaTZ1CMkqZMwhmABNVJxBK1phVyKgVixZNnCoqZkKoFSanIUBJ55axqtVkxNKNfYmY/H6t0p/P7o6oIRUFhHNRqXdGMeiWf3EJLp/WMTtjy+G8bIIkJjHxPNVZSzDWgYLkC3tZDIZ6gDzjbw9bscsghlwGnaGGoIqCO7MjyjpvOwY5TBKBiKrX2cYzUkeO4iL8P2i0m1iXMkNLUKxcmpU0HZo1MJz7zFOxqzcvuP1xVmna7x56/73HLjW9UkWC0TZuLCVC4VyZsRChK/ZDE0J1AY0zpFTdD0g2m92nTKFklzJulBjYhBQbACY1BsAIu6+roS1WeZImiqTEKmmo5MO8EAjvEQDop4Dn2G02tp4pksqWwphmLiLF13AyTI6VI2ibXKKa5xVcl3LOgggiYsEEEEAGCY8ycMXr/vmRPJ9u2Yj4TZhB9zx6XtakowGpUgeJBpHlnhO63nW6zSlBxGclf4QjBnJ5UCsfKIT7DmmSxLJ6oR9jrC4SyVjCPsdfjExMXBBBABrlDfnGyCCAAMQWXdDW+2WjrrTaVlyphRZMmd1MoqtB2sADknMk4vQZQQRxgS+67tlWeWJclFloNFUUzOpO5J1JOZjrggjoBBBBAAQQQQAEEEEABBBBAAQQQQAEEEEABBBBAAQQQQAEEEEABBBBAAQQQQAYMNdg4bs0m0TJ8uSiTZvtuBma5nuFTmaUqdYIIAy0OsImDKCCADT1pggggA/9k="/>
          <p:cNvSpPr>
            <a:spLocks noChangeAspect="1" noChangeArrowheads="1"/>
          </p:cNvSpPr>
          <p:nvPr/>
        </p:nvSpPr>
        <p:spPr bwMode="auto">
          <a:xfrm>
            <a:off x="0" y="-904875"/>
            <a:ext cx="2447925" cy="18669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 name="AutoShape 10" descr="data:image/jpeg;base64,/9j/4AAQSkZJRgABAQAAAQABAAD/2wCEAAkGBhQSEBUQEBQWFRUUFhgVFxQXFhgSGRgZGBgXFBkbHxcYHyYfGRkkGRgYHy8iIzMpLCwtGR4xNTEqNTIrLCkBCQoKBQUFDQUFDSkYEhgpKSkpKSkpKSkpKSkpKSkpKSkpKSkpKSkpKSkpKSkpKSkpKSkpKSkpKSkpKSkpKSkpKf/AABEIAPYAzQMBIgACEQEDEQH/xAAcAAEAAgMBAQEAAAAAAAAAAAAABgcEBQgCAwH/xABDEAACAQMDAQYDBAgEBAYDAAABAgMABBEFEiExBgcTIkFhMlFxCBSBkSMzQlJicpKhFSRDgqKxs9Elc3SDwfAYNFP/xAAUAQEAAAAAAAAAAAAAAAAAAAAA/8QAFBEBAAAAAAAAAAAAAAAAAAAAAP/aAAwDAQACEQMRAD8AvGlKUClKUClKUClKUClKUClKUClKUClKUClKUClKUClKUClKUClKUClKUClKUClKUClKUClKUClKUClKjHbrvAt9LhEk+Wd8iOFcbnI6nn4VHGT7+p4oJPSuX+0vfjqF0x8GT7rH6JFjdj3lI3E/TaPaobddormQ5luJnPzaV2/5mg7SzSuJl1SYdJZP62/71tdN7fahbkeDeTrj9kyM6/0vlf7UHYlK5s0n7QmoRkeOsM655ynhMR8gyYA/pNW72L727LUdsat4M5/0JOCT/A3wv9OD7UE2pSlApSlApSlApSlApSlApSlApSlApStD2x7ZW+m25nuG5ORHGCN8jfJR+WT0FBubq7SJDJK6oijLOzBVA+ZJ4FVT2r+0LbQM0VjGbhhx4pPhxZ9v2nH5D5E1WHa3tNqOsRy3kikWluy+ReI4y52r15kfnk84z+yCBUZtuzN3JH40dtO8ZBPiLE7JhcljuAxxg/lQTG575tXunMcMm0sCdkES5AUbjgkM4AAJJz0BrWdn9EvdfvgskrOVUeJPJ5hHGOnAxkkk4UdSSfmRue6pBDaardOnmFiyxkjqH3o2PbcFBq0e57QjaaJ4yoBNOrz/ADLDB8H8NoBA/iPqTQUx240OwsZXtLdprmeMbZJSyxxRv0ICKpLMDwctgHjk5xC6uDun7rItQT7/AHcvixt4imHLBhNuxlm9RsKv6ZJGeBzn6Z9m0ibNzdBoR6RqVdvkCWyE+vm/+aCkKVY8/cbfJavO6Hxd6pHbR7ZmYHJZmcNtRQPqSeuK1Fj3SalK8yLbMDBw24hVZhjyox8rtzng49+mQ8aN2ttdpj1GwhmXbhXhAtJVYLgZaPAcEgZyPUnnpUn7vu7WDVIJ7iE3Fs8eFjJZXjEvxghwA5AG3K4yNwIY9Bl6X9nG5ZojcTxIhAMqruaRf4V42sccZzgHPX1vbRNFitIEtrdAkcYwq9fckn1JOST70FTaF31SWLGw1uGQTQnYZkw5b5FlyM5XB3qTuyDj1q0Ozva21v0MlnMsgHxAZVlz+8jYZfxHNYXa7sFZagoN5GCyAgSqfDdR1+IdV6nDZHWqo7X93EejKup6belHhKsIpXXc4JHClMbgQeVIwRnmgvulY2mXwngjnT4ZY0kH0dQw/sayaBSlKBSlKBSlKBSlKBSlKDW9o9fisrWS7nOEiXOB1Y9FUZ/aJwB9a5guLu67QaqqnhpW2qvJSGIcn8FXJP7x+tSf7QHbFp7saeh/RW2Gf+KVlz+Sq2PqWqX/AGe+yixWbagwBkuSUQ/uxoxUj/c6kn+VaCwezvZOCzslsY1DRBSG3gN4hb4ywxg5z06Y46VtvAUJsAAXG0AcADGMDHTiv2adUG52CgY5YhRycDk+5AoJ1wDkYbG054ORkYPrxQVoNGEunfdOBO1hLYqPUy2jFSPxcBvcEmt73SaqJ9ItvRoV8B19VaI7MEeh2hT/ALq89q9DcSiSE7C8sc0b5ICXSDYAx9Ip4gIT6A7eCWrJ7Ly2j3EssSNbXbj/ADNsxMbbs/GY87JOc4lTIYHr6UGm1HuznhuHudFvDZmZt0sDIJISc8sqkEKepxg9eCo4r3Y6Jr7KUnv7WP5SR2/iv6ejBFHr8+v5SjUL17Zt7eeBjg5ODE7Z25Y9YmYhcn4CQeV+DM03Vo50DRt13eQ8OpRjG4K9QVcFT8iKCKJ3dTSktfaneTFsApEy2kXHI/Rx5wQecgjPrWSndbZDPNzuIxu+93OQPwfFS6op2l7z9PsQ3jXCs68eDERLJn5YBwp/mIoND2n0C70yB76wv5mSBS7212/3iNkGMqrt5lOBwM5PQEZqXdjO1CahZRXaKV3ghkPO1lJVhn1GRwfUYrnnvH74JtTU28a+DbZBKZy8hBBBc9MAjIUcZ6k4GNd2c7U3tgILtZdkcY8OOFgB40RkMkgC4+DcDlzzk4B4OAsT7R+qXCi3gUstvIGZsHAd1I8rY6hQQQDxzn04qHSezk1xc29so81zt2euFJK7iByAFUt9Bmrgi7x7LWA2n6kqrHvnkFxuMIjWM5hYbgcMUZgc/LGOa92nYtNC1W2vFMktlIngvPIVJgkkO1CcAYQ+UZ9Mt7AhcNhZrDFHCnwxoqL9FAUf2FZFKUClKUClKUClKUCvwGv2ofqWhXNnK13pnnR2Lz2DHCuScs8LH9VKeSR8Lex6hMK0/a/XxZWM92QD4UZZQehc+VAfYsQKdm+1UF6haEkOh2ywuNksTfuuh5B689Dg4NVz9ozXjHZwWa9Z5C7dPgiwQPbLsp/20HP1xOzu0jnLMxZiepJOSfzrrXu1kjTRbNgwCC3UsxIAB6vk9Bht1cjVlQapKiNGksiowIZFdlVgeCCoOCD70HVPbDthpfhfdL24j2XSsmFJkAHTcSgITDYwTjkexxCu47tcs0MmkyyZaIlrd/hLR7s8ZzhkbDAfI+xqga+1ndPHIskTFHRgyspwVYHIII9c0HYj6qm0w3YCk+SQnhPN5UOT0R+cH0I2k7sZ2NtblcbsMVGFc8tg9QT8+Bk+tQ7sbd395En+JWkSjw+LlZVzKrqP9DacBhjcrFR/DwAJnZ2ixRrGgAVQAABgAD0A9B7UHq4t1kRo3AZXBVlPIKkYII+RBxVcXXZC+ttRtJrQiaAPEJ3Zwsgygt52Kk4ZXjSF2wSS8QOM9bLpQc9d5Oj6y0c9/dytHEJREttFIxXw2LIG2odu05Ay3J3846VUksZUlWBBBIIIwQRwQQehruCoJ2v7oLO/ka4bckpQqu0hEzg4LKFy2GJY8gnpmg5Xr9LZ61cGqfZvuVJ+7XMMg4/WBoW9/hDjrWpk7g79IZJ5ngQRRvIVDtIzbFLYAVcc4x1oId2P7LyaheR2sIPmOXb0SMEb3PsB+ZIHrVwd/wD2vjS3TSojl2KPKAc7ETlFP8THDY+S59RURs+8SDTNNjt9KX/NzoHublwGKMf2F+ZHpngD5kkj491/d1Nql0Lu5DG2V98kj5JmYHJQE8sSfib0GfXFB0Z2dLmztzN+s8GLf/PsXd/fNbGlKBSlKBSlKBSlKCM6v2ZuTM1zZXssTtgmGX/MWzYGMeGcNHnHVCPpWEvbuW1ITV7ZoOg+9Q7p7ZvTJYDfDz6OPxrddo9Su4Qhs7QXWc7wZ1tyo4xjepDZ59R0/LSw94LhljutNvomYhcrELqPn+OIn/lQbyPRbWaePUUVWl2YSdGI3ow4yUO2RcdN2celUf3lL/iXaWKxByiGKA44wP1sp+oDN/TXQoAA+Q/KuQo+1zxajcX8IBlkacxuf9NpSw3gdCwVmAHTJB9KDTahYmO4khAOUkaPHU5DFcfXisV1IJBGCOCDxg1ZvaDu0S10mO4uJG/xGZvGEPmdimCzrtHO5VPiM54BBHucXU+7K4vIY9T05RPFchWeMEB4pidsowcZTxdxBHQHkYGSFeohJAAJJOAByST6YroPuQ7vfCg++XtvGJd5aAuriZMbo23BuAMgFeMjJOeRjZdj+420t4AL1FnnyGMgMke34SFUB8cMD5sAmrMoFKx7y8EYBILFjtVFxuZsE4GSB0BOSQBjkitVeW99Kh8OWG1JxtHhG6YfVi6L+ABx8zQb2lVTqPeFqelOBq1qk9uTgXVtlevzDeUN/CdmfQmpn2X7wrHUOLWcF8ZMTZjkHz8rfEB81yKCR0r5TXAUopz522j6hWfn8FP9q+tArxNGGUq3IYEEex4NYmsa3DaRGe5kWKNerMcc/IDqx9hk1BV7+bBpfChjupfm8cO4AepwWD4/CgoTU7O1S0jIcm5DPE0SgAAJIzeI7epKsECj90nPABvH7O98z6W8bciK4dU9gypIR/UzH8aobTtHl1C98C1Xc80jFc8AAksWY+gA5NdXdiuykenWUdpGc7fM74wXdvibH9gPQACg3tKUoFKUoFKUoFKUoFKUoNJ221T7tp11ODgpBIV/mKlV/wCIiuXu7TSBc6taQsMqZQ7AjIKxgykH2ITH41enf5qnhaQ0XrcSxx/gp8U/9MD8arfsLoosNY0iR8j71b+ISem6ZZ0UD5cGL8TQT+67wrOxd7693PcXYPgwood0tEZlhGSQqq/MpyeS/rtGMCy0Ux+DLpjG3eWY3lpHKWjgminjjMtqQM7JMIG2nOQNyHrs3N12dWy1S61W4tvHgaKMpIgjb7qsUYWTMTsDt2qCDGGIAIxyankE8UwKrtcRlDjAO07VlQ4PsVYEUGL2e0+SKMmR5T4h8TwpXWYwluWjEoGXQE8ZyQPXFbWlKDGt9SidmRHUuh2smcMp91PIz1B9QQRkV4k1iBZBE00YkLBQhdQxYjcBtznJUE49jXu50yKRg8kUbsvwsyKxHOeCRkc1Eu2fYO0nf7xLp4uT1cwv4MxI6HG9FkHzywPTGfQN/q0+VeOe2M0DgqxjxN5SMHdEcMc/JA9VBcdyoknW70K8VFV84dnDwsDyAyruBH7rgMPUmt/ZdkraNw1pp2rW7dSYrhYQfYl7npU2ku1s9qljNPO8aIj+GJipZVOSi5dY1LuWOcAHJ9aD63GlSvNaIzborb9K8rHzyyhDEgwvQeZpGPzCgeuNre3qQxtLKwVFGST/ANhySTwAOSSAK+9RHWNcQ3JMil0t5UihiXBae8ZPEwASBiONlOWwoLOxxsBoNN2s0KzupY7rW5/BjUfobN5hEMHks4B3GQ8ZCHCgAZPWtxFq1haaZNcaYIDHGvlEG1t0pwkanbyXZyq+bnmo7pva1bycgXklt4riJXtreMwGXHlQ3M8bNI5HQ4jVsYXPrTXbrQ7jStQeHx2JJWdZVJQtliyOQDw4cH6EZFB0L3d93UOmRbvjuZQPGlOM54JRcfCm7nHrwT6YmNQfue1oXOmq4LEqxRt37wAz0AUZ64GTzliWJJnFApSlApSlApSlApSlApUX7S95dhYSGG5nAlC7vDVWkbB6Z2ghSeuCRxzUY/8AyG03eF23OCQC/hrge+N+7H0GaCM/aDvvFvbKxBOAN7AcnMriNePUgIcD3qQ99ejRQ6Zb3EbeHLYyRLbn1PwrsH0CB/8A2zUHm1JNW7UwyxktAs0So2CMrEhl6HBAZkc+wNb37S14wWyh/ZJmc+7L4ajj2DN+dBZPZbtBDq+miQgFZkaKeLPwsV2yJxzjByD8iDWz0PQxbK4Ejys7BmeTbuwqrGi+RVGFVQOmTyTkmuWu7j71LepZWl3JafeNwZ1ZgPKjOMqpGTwQPrXU3ZzS3trWKCaZ7h0XDTPnc5yTk5JPrgZJOAKDZUpSgUpSg11zookYmSWYgnhFkMKj2/RbWI/mJr6WGjQQZMMSRlviZVAZv5m6t+NZtKBUX7CbZbR3YAs13els8kMbmZce3kwPpW8gn8eNwUlizuTzYR/luUqT9QQahfYTQrjS7qSxlka4gud9xFcNwwlG0So4JPLAhwfXDeucBr9P7qPuk33gsJooNkqJHGRcSm3BMEbEv4eVwoyoUuVGcc1l6h2QtdXuB9+hmhnSGCaWJZgVw7TrGjYHxAI2duPjxk1YtRfTj/41ef8ApLT/AKl1Qb3StKitoUt7dFjjQYVF6D1PuSTkknkk5NZdKUClKUClKUClKUCoz3h9sF02wkuTjxD5IVP7UjA7ePkMFj7Kak1c5faI1dn1GO252QwqQM8FpCWZsfyhR+FBW8qT3LSXDCSU7t0ku1n8zZOWYDAJwevyr80hITKFuWdIiCC6KHZTg7TtPUbsZHBxmp1LeS6Tp6QPdSpcTKZVtbYrEIxKBiS4kALO5XG2MYwAOR67fuv7Y6QlubS+t1jd08N5nBlSVSxbBwMx4OD8vXI4oPr3Admf8810XRvDtwwCMSVaUlQGBXrhZARng/OpD9o3Q2ktLe7UEiCRlfAzhZQuGPyAZAP9wqX9kOzFppdvc3FswaCX/MAqd+IkiBAD5O8cOwP8VYPZ7vg03UGNsxMZcbfDuFRVkB425yyHOcbT1z0NBzpp5kszaajGefFZlHTzQshKn5ghl/MiuvtI1NLmCO4iOUlRXX6MM/mOlUl3/aDa2sFuLaFYjLM7kICqeWNUOEHlQnKZwBnaM5xUu7gtb8bSRCRg20jR5znIY+KD7fGR+FBZVKUoFQq77xmkle302znu5Edo2kI8C3VlO1szP1wQeAOccVNah3bPXr62ngS0jtjFOfDEk7SIFm5KoSnTfwFP7wIJ5GQ2ekaRcFhNfzB5BysMIKQRn6HzSt/E/A9FU81n61FO0RW0dI5CR5nUuAufNgD9rHQnI+YqIXGr69GMiys5faOdl/6hFatu9+7tT/4npU8KDrNGfEUfmAv/ABUE/wBKtZoVf7zc+Oudyu0aQsgx5gxTCkDqDgEc5z1qJ6b2kfU9VieyDGxsxL4lwQVSaV18MImfiC5zn6/w52On97GlzKGW8iXP7MhMRH1Dgf8AapNY3MckYeBkdD0aMhlP0K8UGRUP7LXgm1bU5FOUj+7WwYdN0SSvIPqHkwfpWF3rd4o0+DwIDuvJxiJB5igPl8Qj68KPU+wNbHux7KNYaekUvM0hM0xzk+I+OM+pChVJ9SCaCWUpSgUpSgUpSgUpSgVzt9onRWj1CK7A8k8QXPpviOCP6WT+9dE1Fu87RY7nSrpZVB8OF5kJHKvGpdSD6Hgj6Eig5X1Gae6aW9lDPlx4kgXyqzfCOOFGBgDoAAPlX27Jw2zXkf39ylupLyEZywVSwQY5yxAX8fSpV3Wdn11FLuxeAP8AomlinzsaGbG1ATnzIxAyOfh+tQCWMqxVuCCQR7jg0FnTd+c8DNDp0caWynESSKzlUAVVwN3lyFJxzy7c9MaPtV91u7OLULaNYrjeUvYYwwQFifDkVTkKrbT04yRx6mFVYnc9qdvG17Hf7Davbq0gkBKkrNGqcKCc5kJGBn5UGD2z7Y3l1Z21pdLIBbDMpkTYXkZpBETwOkOAM8khzz1q0+4HT3XSJ5I2AklmfYTyqlUVVJH82c+2Ko/tVrrXdw8zsXZ2Z2J+HcePICMhAioozzhfToOn+63Q2tNJtoZOH2mRh1wZGaTH4BgPwoNzoGuLdReIo2urGOWIkFopV4dGx6g9D0IwRwRWyqGdrNCuIZv8U0wBpwoW4tjwt1GvT6TKM7W64456HbdlO2VvqEZeBsOnEsL+WWJuhDIeRzkZ6cUG9rH1DT454mhmQPG42sp6Ef8A3nPUGsilBCdF7RXEXiwOr3P3Y4dPKLtE52NtJC3SMBkSKVY9CpbNZOmd6mmXAG26jQn9mXMH1GZAAT9CayO2PYaK/UNveCdAVS5iO2RVOcoSCN0Zycrn19OapPXO4XUosrAyXEaklQH8NjnG79G52g+UdCc4FBZHe3FaJYeIltDJLcusMcqwRysu/O51bA820ELyPMVqQ9guwcWlQPFE8j+I29jIRwQMDCr5V46nqcdegFdd1HdBcwXAudQ/RohVktw4be6kMrOEJACthgOu4A8Y5nHeLqkjiPSbQ4uL7Ks3/wDG3H62Q/hlR0ySccigifd92LN3qlxrVxJ40QnkFqxBxIVYqsgz/poBtX3XPGBm4axNK0xLeCO3hG1IkCKPZRj8T6k/OsugUpSgUpSgUpSgUpSgV8rm2WRGjcbldSrKfVWGCPxBr60oKW7Panb9ndSn0+6AEEwE0N2U3OFbA8NyoJKgqRkeozgZ4rnvXFm2oNcafMsqTjxHVQQEkJ8w5A4b4vYk+1dHdtew9vqcHg3Aww5jlUDfGfYkdDjkdD9cEVxH9mqIFd17IQM7sRKM/LGWO38c/hQUJWTb37JHJGuNsoVWyoJwrBxgn4eQORz6dM109p/cjpcS4aAykjBaSRiepOcIVUH6AdKgT/ZxkN42J0S03kqfM82zqF2lQu703Z98elBEu6PsCdRvFeVG+7QkNI2PIzKVYREkj4h1xkgfWupgKgXdrCLGW60U4/y7+PC5AVpYJuQzYA3MjeQt/KPSp7QKhfbDu6FxKL6xkNpfJ8M6cLJ/DIo+IHpnnjqGGBU0pQV92e7zGSYWGtR/dLrosh/UT+gZX6Ln3OM+oPlFg1rO0HZu3vYTBdxLIh5GeCp+asOVb3FQVNI1PR//ANMnUbIdLZzi4iHyR8ecD5Y+ijrQWbSoNoHfNptzgNN93k9Y5x4WD0+P4Ovvn2qUJ2itWXetxAVH7QlQj884oPet6vHa28tzMcJEhdvmceg9ycAe5FQ/us0iZ0fV747rm9AK5/0rf4o0HyB+Lj+H1zXjVZf8bnS1g82nQuHuZ+Qlw6HKwxn9tAwyzDjgYPTM/jjCgKoAAGAAMAAcAAegoPVKUoFKUoFKUoFKUoFKUoFKUoFKUoFKUoId2/s3hMWrQAmSyyZUXrLatjxk9yAN4z0KmpVZXiSxpNEwZJFV1YdCrAMD+Rr7OoIIIyDwQec1Cey7f4deNpD/AKiXfPYsf3c7pbfJ6lCdw6+VqCb0pSgVH+3GqvDZssBxPOy21v6fpZTsU/7Ruc+yGpBUJtp/v2ssRzBpilB8mupgQx+R8OPK+zMaDe23ZC1W1itHgikjiRUAkjV84HXzA8k5JPzJrFXu500NuFjbZ/8AKQj+kjFSOlB4iiCqFUBVAwABgADoAB0Fe6UoFKUoFKUoFKUoFKUoFKUoFKUoFKUoFKUoFaLtl2cN5bFI28OeNhNby+scycofoeVPsxre0oNH2P7R/fLYOy+HNGxiniPWOZOHX6eo9iK3lQXtZG+nXP8AjECloX2pfxKMkovCTqP34xwfmvy5NTS0u0ljWWNgyOoZWHIKkZBHtig0HeH2sGnafLc5HiY2Qg+srAhePXHLH2U1EdL1d9H0mzuxH94t5UEt2y/rhJcbZBLknDLk7CDg/BzWNq7DWe0KWZG6000F5QRlZJcgFT6Ebtq4PoknzqR900Ym0KCKYCRSJomVvMCglkTb7jbgfSg3HZ3t/Y3wH3a4RmP+mx8OT+hsE/UZFSGueu3PcJPCzTabmaLk+CTiVPXAzxIB/V7HrUL03t9qdg3hLcTR7TzFKN4HtslB2/hig65pVdd1HesNTDW86hLmNd52/BImQNwH7JGVBHvkeoFi0ClKUClKUClKUClKUClKUClKUClKUClKUClKUHmSMMCrAEEYIIyCDwQR6iqxm1E9npXSQM+mzb3gIBY283L+Ccc+G5zt+R/3GrQrE1XSormF7e4QSRyDayHoR1+oIOCCOQQDQVx3O6YbbSp9Sm/W3XiXDE9diBivX5ne/wBHFb/uet9miWgPVld/65Xf/kRX07fFLPQrlIhtSO18BBknAYCBeTz+0K2vYq18LTbSP1W2hB+vhqT/AHzQbqsPUNHgnGLiGOUDoJEWQf8AEDWZSg1WmdlbS2kaW2toYnYYLRxqhwcEjIHAyBx7CtrSlApSlApSlApSlApSlApSlApSlApSlApSlApSlApSlBFO8vRJbyxFpCpImngWQggFYvEVnbnrjA4qUogAAHAAwB7CvVKBSlKBSlKBSlKBSlKBSlKBSlKBSlKBSlKBSlKBSlKBSlKBSlKBSlKBSlKBSlKBSlKBSlKBSlKBSlKD/9k="/>
          <p:cNvSpPr>
            <a:spLocks noChangeAspect="1" noChangeArrowheads="1"/>
          </p:cNvSpPr>
          <p:nvPr/>
        </p:nvSpPr>
        <p:spPr bwMode="auto">
          <a:xfrm>
            <a:off x="0" y="-1133475"/>
            <a:ext cx="1952625" cy="23431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6" name="AutoShape 12" descr="data:image/jpeg;base64,/9j/4AAQSkZJRgABAQAAAQABAAD/2wCEAAkGBhQSEBUQEBQWFRUUFhgVFxQXFhgSGRgZGBgXFBkbHxcYHyYfGRkkGRgYHy8iIzMpLCwtGR4xNTEqNTIrLCkBCQoKBQUFDQUFDSkYEhgpKSkpKSkpKSkpKSkpKSkpKSkpKSkpKSkpKSkpKSkpKSkpKSkpKSkpKSkpKSkpKSkpKf/AABEIAPYAzQMBIgACEQEDEQH/xAAcAAEAAgMBAQEAAAAAAAAAAAAABgcEBQgCAwH/xABDEAACAQMDAQYDBAgEBAYDAAABAgMABBEFEiExBgcTIkFhMlFxCBSBkSMzQlJicpKhFSRDgqKxs9Elc3SDwfAYNFP/xAAUAQEAAAAAAAAAAAAAAAAAAAAA/8QAFBEBAAAAAAAAAAAAAAAAAAAAAP/aAAwDAQACEQMRAD8AvGlKUClKUClKUClKUClKUClKUClKUClKUClKUClKUClKUClKUClKUClKUClKUClKUClKUClKUClKUClKjHbrvAt9LhEk+Wd8iOFcbnI6nn4VHGT7+p4oJPSuX+0vfjqF0x8GT7rH6JFjdj3lI3E/TaPaobddormQ5luJnPzaV2/5mg7SzSuJl1SYdJZP62/71tdN7fahbkeDeTrj9kyM6/0vlf7UHYlK5s0n7QmoRkeOsM655ynhMR8gyYA/pNW72L727LUdsat4M5/0JOCT/A3wv9OD7UE2pSlApSlApSlApSlApSlApSlApSlApStD2x7ZW+m25nuG5ORHGCN8jfJR+WT0FBubq7SJDJK6oijLOzBVA+ZJ4FVT2r+0LbQM0VjGbhhx4pPhxZ9v2nH5D5E1WHa3tNqOsRy3kikWluy+ReI4y52r15kfnk84z+yCBUZtuzN3JH40dtO8ZBPiLE7JhcljuAxxg/lQTG575tXunMcMm0sCdkES5AUbjgkM4AAJJz0BrWdn9EvdfvgskrOVUeJPJ5hHGOnAxkkk4UdSSfmRue6pBDaardOnmFiyxkjqH3o2PbcFBq0e57QjaaJ4yoBNOrz/ADLDB8H8NoBA/iPqTQUx240OwsZXtLdprmeMbZJSyxxRv0ICKpLMDwctgHjk5xC6uDun7rItQT7/AHcvixt4imHLBhNuxlm9RsKv6ZJGeBzn6Z9m0ibNzdBoR6RqVdvkCWyE+vm/+aCkKVY8/cbfJavO6Hxd6pHbR7ZmYHJZmcNtRQPqSeuK1Fj3SalK8yLbMDBw24hVZhjyox8rtzng49+mQ8aN2ttdpj1GwhmXbhXhAtJVYLgZaPAcEgZyPUnnpUn7vu7WDVIJ7iE3Fs8eFjJZXjEvxghwA5AG3K4yNwIY9Bl6X9nG5ZojcTxIhAMqruaRf4V42sccZzgHPX1vbRNFitIEtrdAkcYwq9fckn1JOST70FTaF31SWLGw1uGQTQnYZkw5b5FlyM5XB3qTuyDj1q0Ozva21v0MlnMsgHxAZVlz+8jYZfxHNYXa7sFZagoN5GCyAgSqfDdR1+IdV6nDZHWqo7X93EejKup6belHhKsIpXXc4JHClMbgQeVIwRnmgvulY2mXwngjnT4ZY0kH0dQw/sayaBSlKBSlKBSlKBSlKBSlKDW9o9fisrWS7nOEiXOB1Y9FUZ/aJwB9a5guLu67QaqqnhpW2qvJSGIcn8FXJP7x+tSf7QHbFp7saeh/RW2Gf+KVlz+Sq2PqWqX/AGe+yixWbagwBkuSUQ/uxoxUj/c6kn+VaCwezvZOCzslsY1DRBSG3gN4hb4ywxg5z06Y46VtvAUJsAAXG0AcADGMDHTiv2adUG52CgY5YhRycDk+5AoJ1wDkYbG054ORkYPrxQVoNGEunfdOBO1hLYqPUy2jFSPxcBvcEmt73SaqJ9ItvRoV8B19VaI7MEeh2hT/ALq89q9DcSiSE7C8sc0b5ICXSDYAx9Ip4gIT6A7eCWrJ7Ly2j3EssSNbXbj/ADNsxMbbs/GY87JOc4lTIYHr6UGm1HuznhuHudFvDZmZt0sDIJISc8sqkEKepxg9eCo4r3Y6Jr7KUnv7WP5SR2/iv6ejBFHr8+v5SjUL17Zt7eeBjg5ODE7Z25Y9YmYhcn4CQeV+DM03Vo50DRt13eQ8OpRjG4K9QVcFT8iKCKJ3dTSktfaneTFsApEy2kXHI/Rx5wQecgjPrWSndbZDPNzuIxu+93OQPwfFS6op2l7z9PsQ3jXCs68eDERLJn5YBwp/mIoND2n0C70yB76wv5mSBS7212/3iNkGMqrt5lOBwM5PQEZqXdjO1CahZRXaKV3ghkPO1lJVhn1GRwfUYrnnvH74JtTU28a+DbZBKZy8hBBBc9MAjIUcZ6k4GNd2c7U3tgILtZdkcY8OOFgB40RkMkgC4+DcDlzzk4B4OAsT7R+qXCi3gUstvIGZsHAd1I8rY6hQQQDxzn04qHSezk1xc29so81zt2euFJK7iByAFUt9Bmrgi7x7LWA2n6kqrHvnkFxuMIjWM5hYbgcMUZgc/LGOa92nYtNC1W2vFMktlIngvPIVJgkkO1CcAYQ+UZ9Mt7AhcNhZrDFHCnwxoqL9FAUf2FZFKUClKUClKUClKUCvwGv2ofqWhXNnK13pnnR2Lz2DHCuScs8LH9VKeSR8Lex6hMK0/a/XxZWM92QD4UZZQehc+VAfYsQKdm+1UF6haEkOh2ywuNksTfuuh5B689Dg4NVz9ozXjHZwWa9Z5C7dPgiwQPbLsp/20HP1xOzu0jnLMxZiepJOSfzrrXu1kjTRbNgwCC3UsxIAB6vk9Bht1cjVlQapKiNGksiowIZFdlVgeCCoOCD70HVPbDthpfhfdL24j2XSsmFJkAHTcSgITDYwTjkexxCu47tcs0MmkyyZaIlrd/hLR7s8ZzhkbDAfI+xqga+1ndPHIskTFHRgyspwVYHIII9c0HYj6qm0w3YCk+SQnhPN5UOT0R+cH0I2k7sZ2NtblcbsMVGFc8tg9QT8+Bk+tQ7sbd395En+JWkSjw+LlZVzKrqP9DacBhjcrFR/DwAJnZ2ixRrGgAVQAABgAD0A9B7UHq4t1kRo3AZXBVlPIKkYII+RBxVcXXZC+ttRtJrQiaAPEJ3Zwsgygt52Kk4ZXjSF2wSS8QOM9bLpQc9d5Oj6y0c9/dytHEJREttFIxXw2LIG2odu05Ay3J3846VUksZUlWBBBIIIwQRwQQehruCoJ2v7oLO/ka4bckpQqu0hEzg4LKFy2GJY8gnpmg5Xr9LZ61cGqfZvuVJ+7XMMg4/WBoW9/hDjrWpk7g79IZJ5ngQRRvIVDtIzbFLYAVcc4x1oId2P7LyaheR2sIPmOXb0SMEb3PsB+ZIHrVwd/wD2vjS3TSojl2KPKAc7ETlFP8THDY+S59RURs+8SDTNNjt9KX/NzoHublwGKMf2F+ZHpngD5kkj491/d1Nql0Lu5DG2V98kj5JmYHJQE8sSfib0GfXFB0Z2dLmztzN+s8GLf/PsXd/fNbGlKBSlKBSlKBSlKCM6v2ZuTM1zZXssTtgmGX/MWzYGMeGcNHnHVCPpWEvbuW1ITV7ZoOg+9Q7p7ZvTJYDfDz6OPxrddo9Su4Qhs7QXWc7wZ1tyo4xjepDZ59R0/LSw94LhljutNvomYhcrELqPn+OIn/lQbyPRbWaePUUVWl2YSdGI3ow4yUO2RcdN2celUf3lL/iXaWKxByiGKA44wP1sp+oDN/TXQoAA+Q/KuQo+1zxajcX8IBlkacxuf9NpSw3gdCwVmAHTJB9KDTahYmO4khAOUkaPHU5DFcfXisV1IJBGCOCDxg1ZvaDu0S10mO4uJG/xGZvGEPmdimCzrtHO5VPiM54BBHucXU+7K4vIY9T05RPFchWeMEB4pidsowcZTxdxBHQHkYGSFeohJAAJJOAByST6YroPuQ7vfCg++XtvGJd5aAuriZMbo23BuAMgFeMjJOeRjZdj+420t4AL1FnnyGMgMke34SFUB8cMD5sAmrMoFKx7y8EYBILFjtVFxuZsE4GSB0BOSQBjkitVeW99Kh8OWG1JxtHhG6YfVi6L+ABx8zQb2lVTqPeFqelOBq1qk9uTgXVtlevzDeUN/CdmfQmpn2X7wrHUOLWcF8ZMTZjkHz8rfEB81yKCR0r5TXAUopz522j6hWfn8FP9q+tArxNGGUq3IYEEex4NYmsa3DaRGe5kWKNerMcc/IDqx9hk1BV7+bBpfChjupfm8cO4AepwWD4/CgoTU7O1S0jIcm5DPE0SgAAJIzeI7epKsECj90nPABvH7O98z6W8bciK4dU9gypIR/UzH8aobTtHl1C98C1Xc80jFc8AAksWY+gA5NdXdiuykenWUdpGc7fM74wXdvibH9gPQACg3tKUoFKUoFKUoFKUoFKUoNJ221T7tp11ODgpBIV/mKlV/wCIiuXu7TSBc6taQsMqZQ7AjIKxgykH2ITH41enf5qnhaQ0XrcSxx/gp8U/9MD8arfsLoosNY0iR8j71b+ISem6ZZ0UD5cGL8TQT+67wrOxd7693PcXYPgwood0tEZlhGSQqq/MpyeS/rtGMCy0Ux+DLpjG3eWY3lpHKWjgminjjMtqQM7JMIG2nOQNyHrs3N12dWy1S61W4tvHgaKMpIgjb7qsUYWTMTsDt2qCDGGIAIxyankE8UwKrtcRlDjAO07VlQ4PsVYEUGL2e0+SKMmR5T4h8TwpXWYwluWjEoGXQE8ZyQPXFbWlKDGt9SidmRHUuh2smcMp91PIz1B9QQRkV4k1iBZBE00YkLBQhdQxYjcBtznJUE49jXu50yKRg8kUbsvwsyKxHOeCRkc1Eu2fYO0nf7xLp4uT1cwv4MxI6HG9FkHzywPTGfQN/q0+VeOe2M0DgqxjxN5SMHdEcMc/JA9VBcdyoknW70K8VFV84dnDwsDyAyruBH7rgMPUmt/ZdkraNw1pp2rW7dSYrhYQfYl7npU2ku1s9qljNPO8aIj+GJipZVOSi5dY1LuWOcAHJ9aD63GlSvNaIzborb9K8rHzyyhDEgwvQeZpGPzCgeuNre3qQxtLKwVFGST/ANhySTwAOSSAK+9RHWNcQ3JMil0t5UihiXBae8ZPEwASBiONlOWwoLOxxsBoNN2s0KzupY7rW5/BjUfobN5hEMHks4B3GQ8ZCHCgAZPWtxFq1haaZNcaYIDHGvlEG1t0pwkanbyXZyq+bnmo7pva1bycgXklt4riJXtreMwGXHlQ3M8bNI5HQ4jVsYXPrTXbrQ7jStQeHx2JJWdZVJQtliyOQDw4cH6EZFB0L3d93UOmRbvjuZQPGlOM54JRcfCm7nHrwT6YmNQfue1oXOmq4LEqxRt37wAz0AUZ64GTzliWJJnFApSlApSlApSlApSlApUX7S95dhYSGG5nAlC7vDVWkbB6Z2ghSeuCRxzUY/8AyG03eF23OCQC/hrge+N+7H0GaCM/aDvvFvbKxBOAN7AcnMriNePUgIcD3qQ99ejRQ6Zb3EbeHLYyRLbn1PwrsH0CB/8A2zUHm1JNW7UwyxktAs0So2CMrEhl6HBAZkc+wNb37S14wWyh/ZJmc+7L4ajj2DN+dBZPZbtBDq+miQgFZkaKeLPwsV2yJxzjByD8iDWz0PQxbK4Ejys7BmeTbuwqrGi+RVGFVQOmTyTkmuWu7j71LepZWl3JafeNwZ1ZgPKjOMqpGTwQPrXU3ZzS3trWKCaZ7h0XDTPnc5yTk5JPrgZJOAKDZUpSgUpSg11zookYmSWYgnhFkMKj2/RbWI/mJr6WGjQQZMMSRlviZVAZv5m6t+NZtKBUX7CbZbR3YAs13els8kMbmZce3kwPpW8gn8eNwUlizuTzYR/luUqT9QQahfYTQrjS7qSxlka4gud9xFcNwwlG0So4JPLAhwfXDeucBr9P7qPuk33gsJooNkqJHGRcSm3BMEbEv4eVwoyoUuVGcc1l6h2QtdXuB9+hmhnSGCaWJZgVw7TrGjYHxAI2duPjxk1YtRfTj/41ef8ApLT/AKl1Qb3StKitoUt7dFjjQYVF6D1PuSTkknkk5NZdKUClKUClKUClKUCoz3h9sF02wkuTjxD5IVP7UjA7ePkMFj7Kak1c5faI1dn1GO252QwqQM8FpCWZsfyhR+FBW8qT3LSXDCSU7t0ku1n8zZOWYDAJwevyr80hITKFuWdIiCC6KHZTg7TtPUbsZHBxmp1LeS6Tp6QPdSpcTKZVtbYrEIxKBiS4kALO5XG2MYwAOR67fuv7Y6QlubS+t1jd08N5nBlSVSxbBwMx4OD8vXI4oPr3Admf8810XRvDtwwCMSVaUlQGBXrhZARng/OpD9o3Q2ktLe7UEiCRlfAzhZQuGPyAZAP9wqX9kOzFppdvc3FswaCX/MAqd+IkiBAD5O8cOwP8VYPZ7vg03UGNsxMZcbfDuFRVkB425yyHOcbT1z0NBzpp5kszaajGefFZlHTzQshKn5ghl/MiuvtI1NLmCO4iOUlRXX6MM/mOlUl3/aDa2sFuLaFYjLM7kICqeWNUOEHlQnKZwBnaM5xUu7gtb8bSRCRg20jR5znIY+KD7fGR+FBZVKUoFQq77xmkle302znu5Edo2kI8C3VlO1szP1wQeAOccVNah3bPXr62ngS0jtjFOfDEk7SIFm5KoSnTfwFP7wIJ5GQ2ekaRcFhNfzB5BysMIKQRn6HzSt/E/A9FU81n61FO0RW0dI5CR5nUuAufNgD9rHQnI+YqIXGr69GMiys5faOdl/6hFatu9+7tT/4npU8KDrNGfEUfmAv/ABUE/wBKtZoVf7zc+Oudyu0aQsgx5gxTCkDqDgEc5z1qJ6b2kfU9VieyDGxsxL4lwQVSaV18MImfiC5zn6/w52On97GlzKGW8iXP7MhMRH1Dgf8AapNY3MckYeBkdD0aMhlP0K8UGRUP7LXgm1bU5FOUj+7WwYdN0SSvIPqHkwfpWF3rd4o0+DwIDuvJxiJB5igPl8Qj68KPU+wNbHux7KNYaekUvM0hM0xzk+I+OM+pChVJ9SCaCWUpSgUpSgUpSgUpSgVzt9onRWj1CK7A8k8QXPpviOCP6WT+9dE1Fu87RY7nSrpZVB8OF5kJHKvGpdSD6Hgj6Eig5X1Gae6aW9lDPlx4kgXyqzfCOOFGBgDoAAPlX27Jw2zXkf39ylupLyEZywVSwQY5yxAX8fSpV3Wdn11FLuxeAP8AomlinzsaGbG1ATnzIxAyOfh+tQCWMqxVuCCQR7jg0FnTd+c8DNDp0caWynESSKzlUAVVwN3lyFJxzy7c9MaPtV91u7OLULaNYrjeUvYYwwQFifDkVTkKrbT04yRx6mFVYnc9qdvG17Hf7Davbq0gkBKkrNGqcKCc5kJGBn5UGD2z7Y3l1Z21pdLIBbDMpkTYXkZpBETwOkOAM8khzz1q0+4HT3XSJ5I2AklmfYTyqlUVVJH82c+2Ko/tVrrXdw8zsXZ2Z2J+HcePICMhAioozzhfToOn+63Q2tNJtoZOH2mRh1wZGaTH4BgPwoNzoGuLdReIo2urGOWIkFopV4dGx6g9D0IwRwRWyqGdrNCuIZv8U0wBpwoW4tjwt1GvT6TKM7W64456HbdlO2VvqEZeBsOnEsL+WWJuhDIeRzkZ6cUG9rH1DT454mhmQPG42sp6Ef8A3nPUGsilBCdF7RXEXiwOr3P3Y4dPKLtE52NtJC3SMBkSKVY9CpbNZOmd6mmXAG26jQn9mXMH1GZAAT9CayO2PYaK/UNveCdAVS5iO2RVOcoSCN0Zycrn19OapPXO4XUosrAyXEaklQH8NjnG79G52g+UdCc4FBZHe3FaJYeIltDJLcusMcqwRysu/O51bA820ELyPMVqQ9guwcWlQPFE8j+I29jIRwQMDCr5V46nqcdegFdd1HdBcwXAudQ/RohVktw4be6kMrOEJACthgOu4A8Y5nHeLqkjiPSbQ4uL7Ks3/wDG3H62Q/hlR0ySccigifd92LN3qlxrVxJ40QnkFqxBxIVYqsgz/poBtX3XPGBm4axNK0xLeCO3hG1IkCKPZRj8T6k/OsugUpSgUpSgUpSgUpSgV8rm2WRGjcbldSrKfVWGCPxBr60oKW7Panb9ndSn0+6AEEwE0N2U3OFbA8NyoJKgqRkeozgZ4rnvXFm2oNcafMsqTjxHVQQEkJ8w5A4b4vYk+1dHdtew9vqcHg3Aww5jlUDfGfYkdDjkdD9cEVxH9mqIFd17IQM7sRKM/LGWO38c/hQUJWTb37JHJGuNsoVWyoJwrBxgn4eQORz6dM109p/cjpcS4aAykjBaSRiepOcIVUH6AdKgT/ZxkN42J0S03kqfM82zqF2lQu703Z98elBEu6PsCdRvFeVG+7QkNI2PIzKVYREkj4h1xkgfWupgKgXdrCLGW60U4/y7+PC5AVpYJuQzYA3MjeQt/KPSp7QKhfbDu6FxKL6xkNpfJ8M6cLJ/DIo+IHpnnjqGGBU0pQV92e7zGSYWGtR/dLrosh/UT+gZX6Ln3OM+oPlFg1rO0HZu3vYTBdxLIh5GeCp+asOVb3FQVNI1PR//ANMnUbIdLZzi4iHyR8ecD5Y+ijrQWbSoNoHfNptzgNN93k9Y5x4WD0+P4Ovvn2qUJ2itWXetxAVH7QlQj884oPet6vHa28tzMcJEhdvmceg9ycAe5FQ/us0iZ0fV747rm9AK5/0rf4o0HyB+Lj+H1zXjVZf8bnS1g82nQuHuZ+Qlw6HKwxn9tAwyzDjgYPTM/jjCgKoAAGAAMAAcAAegoPVKUoFKUoFKUoFKUoFKUoFKUoFKUoFKUoId2/s3hMWrQAmSyyZUXrLatjxk9yAN4z0KmpVZXiSxpNEwZJFV1YdCrAMD+Rr7OoIIIyDwQec1Cey7f4deNpD/AKiXfPYsf3c7pbfJ6lCdw6+VqCb0pSgVH+3GqvDZssBxPOy21v6fpZTsU/7Ruc+yGpBUJtp/v2ssRzBpilB8mupgQx+R8OPK+zMaDe23ZC1W1itHgikjiRUAkjV84HXzA8k5JPzJrFXu500NuFjbZ/8AKQj+kjFSOlB4iiCqFUBVAwABgADoAB0Fe6UoFKUoFKUoFKUoFKUoFKUoFKUoFKUoFKUoFaLtl2cN5bFI28OeNhNby+scycofoeVPsxre0oNH2P7R/fLYOy+HNGxiniPWOZOHX6eo9iK3lQXtZG+nXP8AjECloX2pfxKMkovCTqP34xwfmvy5NTS0u0ljWWNgyOoZWHIKkZBHtig0HeH2sGnafLc5HiY2Qg+srAhePXHLH2U1EdL1d9H0mzuxH94t5UEt2y/rhJcbZBLknDLk7CDg/BzWNq7DWe0KWZG6000F5QRlZJcgFT6Ebtq4PoknzqR900Ym0KCKYCRSJomVvMCglkTb7jbgfSg3HZ3t/Y3wH3a4RmP+mx8OT+hsE/UZFSGueu3PcJPCzTabmaLk+CTiVPXAzxIB/V7HrUL03t9qdg3hLcTR7TzFKN4HtslB2/hig65pVdd1HesNTDW86hLmNd52/BImQNwH7JGVBHvkeoFi0ClKUClKUClKUClKUClKUClKUClKUClKUClKUHmSMMCrAEEYIIyCDwQR6iqxm1E9npXSQM+mzb3gIBY283L+Ccc+G5zt+R/3GrQrE1XSormF7e4QSRyDayHoR1+oIOCCOQQDQVx3O6YbbSp9Sm/W3XiXDE9diBivX5ne/wBHFb/uet9miWgPVld/65Xf/kRX07fFLPQrlIhtSO18BBknAYCBeTz+0K2vYq18LTbSP1W2hB+vhqT/AHzQbqsPUNHgnGLiGOUDoJEWQf8AEDWZSg1WmdlbS2kaW2toYnYYLRxqhwcEjIHAyBx7CtrSlApSlApSlApSlApSlApSlApSlApSlApSlApSlApSlBFO8vRJbyxFpCpImngWQggFYvEVnbnrjA4qUogAAHAAwB7CvVKBSlKBSlKBSlKBSlKBSlKBSlKBSlKBSlKBSlKBSlKBSlKBSlKBSlKBSlKBSlKBSlKBSlKBSlKBSlKD/9k="/>
          <p:cNvSpPr>
            <a:spLocks noChangeAspect="1" noChangeArrowheads="1"/>
          </p:cNvSpPr>
          <p:nvPr/>
        </p:nvSpPr>
        <p:spPr bwMode="auto">
          <a:xfrm>
            <a:off x="0" y="-1133475"/>
            <a:ext cx="1952625" cy="23431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8" name="AutoShape 14" descr="data:image/jpeg;base64,/9j/4AAQSkZJRgABAQAAAQABAAD/2wCEAAkGBhQSEBUQEBQWFRUUFhgVFxQXFhgSGRgZGBgXFBkbHxcYHyYfGRkkGRgYHy8iIzMpLCwtGR4xNTEqNTIrLCkBCQoKBQUFDQUFDSkYEhgpKSkpKSkpKSkpKSkpKSkpKSkpKSkpKSkpKSkpKSkpKSkpKSkpKSkpKSkpKSkpKSkpKf/AABEIAPYAzQMBIgACEQEDEQH/xAAcAAEAAgMBAQEAAAAAAAAAAAAABgcEBQgCAwH/xABDEAACAQMDAQYDBAgEBAYDAAABAgMABBEFEiExBgcTIkFhMlFxCBSBkSMzQlJicpKhFSRDgqKxs9Elc3SDwfAYNFP/xAAUAQEAAAAAAAAAAAAAAAAAAAAA/8QAFBEBAAAAAAAAAAAAAAAAAAAAAP/aAAwDAQACEQMRAD8AvGlKUClKUClKUClKUClKUClKUClKUClKUClKUClKUClKUClKUClKUClKUClKUClKUClKUClKUClKUClKjHbrvAt9LhEk+Wd8iOFcbnI6nn4VHGT7+p4oJPSuX+0vfjqF0x8GT7rH6JFjdj3lI3E/TaPaobddormQ5luJnPzaV2/5mg7SzSuJl1SYdJZP62/71tdN7fahbkeDeTrj9kyM6/0vlf7UHYlK5s0n7QmoRkeOsM655ynhMR8gyYA/pNW72L727LUdsat4M5/0JOCT/A3wv9OD7UE2pSlApSlApSlApSlApSlApSlApSlApStD2x7ZW+m25nuG5ORHGCN8jfJR+WT0FBubq7SJDJK6oijLOzBVA+ZJ4FVT2r+0LbQM0VjGbhhx4pPhxZ9v2nH5D5E1WHa3tNqOsRy3kikWluy+ReI4y52r15kfnk84z+yCBUZtuzN3JH40dtO8ZBPiLE7JhcljuAxxg/lQTG575tXunMcMm0sCdkES5AUbjgkM4AAJJz0BrWdn9EvdfvgskrOVUeJPJ5hHGOnAxkkk4UdSSfmRue6pBDaardOnmFiyxkjqH3o2PbcFBq0e57QjaaJ4yoBNOrz/ADLDB8H8NoBA/iPqTQUx240OwsZXtLdprmeMbZJSyxxRv0ICKpLMDwctgHjk5xC6uDun7rItQT7/AHcvixt4imHLBhNuxlm9RsKv6ZJGeBzn6Z9m0ibNzdBoR6RqVdvkCWyE+vm/+aCkKVY8/cbfJavO6Hxd6pHbR7ZmYHJZmcNtRQPqSeuK1Fj3SalK8yLbMDBw24hVZhjyox8rtzng49+mQ8aN2ttdpj1GwhmXbhXhAtJVYLgZaPAcEgZyPUnnpUn7vu7WDVIJ7iE3Fs8eFjJZXjEvxghwA5AG3K4yNwIY9Bl6X9nG5ZojcTxIhAMqruaRf4V42sccZzgHPX1vbRNFitIEtrdAkcYwq9fckn1JOST70FTaF31SWLGw1uGQTQnYZkw5b5FlyM5XB3qTuyDj1q0Ozva21v0MlnMsgHxAZVlz+8jYZfxHNYXa7sFZagoN5GCyAgSqfDdR1+IdV6nDZHWqo7X93EejKup6belHhKsIpXXc4JHClMbgQeVIwRnmgvulY2mXwngjnT4ZY0kH0dQw/sayaBSlKBSlKBSlKBSlKBSlKDW9o9fisrWS7nOEiXOB1Y9FUZ/aJwB9a5guLu67QaqqnhpW2qvJSGIcn8FXJP7x+tSf7QHbFp7saeh/RW2Gf+KVlz+Sq2PqWqX/AGe+yixWbagwBkuSUQ/uxoxUj/c6kn+VaCwezvZOCzslsY1DRBSG3gN4hb4ywxg5z06Y46VtvAUJsAAXG0AcADGMDHTiv2adUG52CgY5YhRycDk+5AoJ1wDkYbG054ORkYPrxQVoNGEunfdOBO1hLYqPUy2jFSPxcBvcEmt73SaqJ9ItvRoV8B19VaI7MEeh2hT/ALq89q9DcSiSE7C8sc0b5ICXSDYAx9Ip4gIT6A7eCWrJ7Ly2j3EssSNbXbj/ADNsxMbbs/GY87JOc4lTIYHr6UGm1HuznhuHudFvDZmZt0sDIJISc8sqkEKepxg9eCo4r3Y6Jr7KUnv7WP5SR2/iv6ejBFHr8+v5SjUL17Zt7eeBjg5ODE7Z25Y9YmYhcn4CQeV+DM03Vo50DRt13eQ8OpRjG4K9QVcFT8iKCKJ3dTSktfaneTFsApEy2kXHI/Rx5wQecgjPrWSndbZDPNzuIxu+93OQPwfFS6op2l7z9PsQ3jXCs68eDERLJn5YBwp/mIoND2n0C70yB76wv5mSBS7212/3iNkGMqrt5lOBwM5PQEZqXdjO1CahZRXaKV3ghkPO1lJVhn1GRwfUYrnnvH74JtTU28a+DbZBKZy8hBBBc9MAjIUcZ6k4GNd2c7U3tgILtZdkcY8OOFgB40RkMkgC4+DcDlzzk4B4OAsT7R+qXCi3gUstvIGZsHAd1I8rY6hQQQDxzn04qHSezk1xc29so81zt2euFJK7iByAFUt9Bmrgi7x7LWA2n6kqrHvnkFxuMIjWM5hYbgcMUZgc/LGOa92nYtNC1W2vFMktlIngvPIVJgkkO1CcAYQ+UZ9Mt7AhcNhZrDFHCnwxoqL9FAUf2FZFKUClKUClKUClKUCvwGv2ofqWhXNnK13pnnR2Lz2DHCuScs8LH9VKeSR8Lex6hMK0/a/XxZWM92QD4UZZQehc+VAfYsQKdm+1UF6haEkOh2ywuNksTfuuh5B689Dg4NVz9ozXjHZwWa9Z5C7dPgiwQPbLsp/20HP1xOzu0jnLMxZiepJOSfzrrXu1kjTRbNgwCC3UsxIAB6vk9Bht1cjVlQapKiNGksiowIZFdlVgeCCoOCD70HVPbDthpfhfdL24j2XSsmFJkAHTcSgITDYwTjkexxCu47tcs0MmkyyZaIlrd/hLR7s8ZzhkbDAfI+xqga+1ndPHIskTFHRgyspwVYHIII9c0HYj6qm0w3YCk+SQnhPN5UOT0R+cH0I2k7sZ2NtblcbsMVGFc8tg9QT8+Bk+tQ7sbd395En+JWkSjw+LlZVzKrqP9DacBhjcrFR/DwAJnZ2ixRrGgAVQAABgAD0A9B7UHq4t1kRo3AZXBVlPIKkYII+RBxVcXXZC+ttRtJrQiaAPEJ3Zwsgygt52Kk4ZXjSF2wSS8QOM9bLpQc9d5Oj6y0c9/dytHEJREttFIxXw2LIG2odu05Ay3J3846VUksZUlWBBBIIIwQRwQQehruCoJ2v7oLO/ka4bckpQqu0hEzg4LKFy2GJY8gnpmg5Xr9LZ61cGqfZvuVJ+7XMMg4/WBoW9/hDjrWpk7g79IZJ5ngQRRvIVDtIzbFLYAVcc4x1oId2P7LyaheR2sIPmOXb0SMEb3PsB+ZIHrVwd/wD2vjS3TSojl2KPKAc7ETlFP8THDY+S59RURs+8SDTNNjt9KX/NzoHublwGKMf2F+ZHpngD5kkj491/d1Nql0Lu5DG2V98kj5JmYHJQE8sSfib0GfXFB0Z2dLmztzN+s8GLf/PsXd/fNbGlKBSlKBSlKBSlKCM6v2ZuTM1zZXssTtgmGX/MWzYGMeGcNHnHVCPpWEvbuW1ITV7ZoOg+9Q7p7ZvTJYDfDz6OPxrddo9Su4Qhs7QXWc7wZ1tyo4xjepDZ59R0/LSw94LhljutNvomYhcrELqPn+OIn/lQbyPRbWaePUUVWl2YSdGI3ow4yUO2RcdN2celUf3lL/iXaWKxByiGKA44wP1sp+oDN/TXQoAA+Q/KuQo+1zxajcX8IBlkacxuf9NpSw3gdCwVmAHTJB9KDTahYmO4khAOUkaPHU5DFcfXisV1IJBGCOCDxg1ZvaDu0S10mO4uJG/xGZvGEPmdimCzrtHO5VPiM54BBHucXU+7K4vIY9T05RPFchWeMEB4pidsowcZTxdxBHQHkYGSFeohJAAJJOAByST6YroPuQ7vfCg++XtvGJd5aAuriZMbo23BuAMgFeMjJOeRjZdj+420t4AL1FnnyGMgMke34SFUB8cMD5sAmrMoFKx7y8EYBILFjtVFxuZsE4GSB0BOSQBjkitVeW99Kh8OWG1JxtHhG6YfVi6L+ABx8zQb2lVTqPeFqelOBq1qk9uTgXVtlevzDeUN/CdmfQmpn2X7wrHUOLWcF8ZMTZjkHz8rfEB81yKCR0r5TXAUopz522j6hWfn8FP9q+tArxNGGUq3IYEEex4NYmsa3DaRGe5kWKNerMcc/IDqx9hk1BV7+bBpfChjupfm8cO4AepwWD4/CgoTU7O1S0jIcm5DPE0SgAAJIzeI7epKsECj90nPABvH7O98z6W8bciK4dU9gypIR/UzH8aobTtHl1C98C1Xc80jFc8AAksWY+gA5NdXdiuykenWUdpGc7fM74wXdvibH9gPQACg3tKUoFKUoFKUoFKUoFKUoNJ221T7tp11ODgpBIV/mKlV/wCIiuXu7TSBc6taQsMqZQ7AjIKxgykH2ITH41enf5qnhaQ0XrcSxx/gp8U/9MD8arfsLoosNY0iR8j71b+ISem6ZZ0UD5cGL8TQT+67wrOxd7693PcXYPgwood0tEZlhGSQqq/MpyeS/rtGMCy0Ux+DLpjG3eWY3lpHKWjgminjjMtqQM7JMIG2nOQNyHrs3N12dWy1S61W4tvHgaKMpIgjb7qsUYWTMTsDt2qCDGGIAIxyankE8UwKrtcRlDjAO07VlQ4PsVYEUGL2e0+SKMmR5T4h8TwpXWYwluWjEoGXQE8ZyQPXFbWlKDGt9SidmRHUuh2smcMp91PIz1B9QQRkV4k1iBZBE00YkLBQhdQxYjcBtznJUE49jXu50yKRg8kUbsvwsyKxHOeCRkc1Eu2fYO0nf7xLp4uT1cwv4MxI6HG9FkHzywPTGfQN/q0+VeOe2M0DgqxjxN5SMHdEcMc/JA9VBcdyoknW70K8VFV84dnDwsDyAyruBH7rgMPUmt/ZdkraNw1pp2rW7dSYrhYQfYl7npU2ku1s9qljNPO8aIj+GJipZVOSi5dY1LuWOcAHJ9aD63GlSvNaIzborb9K8rHzyyhDEgwvQeZpGPzCgeuNre3qQxtLKwVFGST/ANhySTwAOSSAK+9RHWNcQ3JMil0t5UihiXBae8ZPEwASBiONlOWwoLOxxsBoNN2s0KzupY7rW5/BjUfobN5hEMHks4B3GQ8ZCHCgAZPWtxFq1haaZNcaYIDHGvlEG1t0pwkanbyXZyq+bnmo7pva1bycgXklt4riJXtreMwGXHlQ3M8bNI5HQ4jVsYXPrTXbrQ7jStQeHx2JJWdZVJQtliyOQDw4cH6EZFB0L3d93UOmRbvjuZQPGlOM54JRcfCm7nHrwT6YmNQfue1oXOmq4LEqxRt37wAz0AUZ64GTzliWJJnFApSlApSlApSlApSlApUX7S95dhYSGG5nAlC7vDVWkbB6Z2ghSeuCRxzUY/8AyG03eF23OCQC/hrge+N+7H0GaCM/aDvvFvbKxBOAN7AcnMriNePUgIcD3qQ99ejRQ6Zb3EbeHLYyRLbn1PwrsH0CB/8A2zUHm1JNW7UwyxktAs0So2CMrEhl6HBAZkc+wNb37S14wWyh/ZJmc+7L4ajj2DN+dBZPZbtBDq+miQgFZkaKeLPwsV2yJxzjByD8iDWz0PQxbK4Ejys7BmeTbuwqrGi+RVGFVQOmTyTkmuWu7j71LepZWl3JafeNwZ1ZgPKjOMqpGTwQPrXU3ZzS3trWKCaZ7h0XDTPnc5yTk5JPrgZJOAKDZUpSgUpSg11zookYmSWYgnhFkMKj2/RbWI/mJr6WGjQQZMMSRlviZVAZv5m6t+NZtKBUX7CbZbR3YAs13els8kMbmZce3kwPpW8gn8eNwUlizuTzYR/luUqT9QQahfYTQrjS7qSxlka4gud9xFcNwwlG0So4JPLAhwfXDeucBr9P7qPuk33gsJooNkqJHGRcSm3BMEbEv4eVwoyoUuVGcc1l6h2QtdXuB9+hmhnSGCaWJZgVw7TrGjYHxAI2duPjxk1YtRfTj/41ef8ApLT/AKl1Qb3StKitoUt7dFjjQYVF6D1PuSTkknkk5NZdKUClKUClKUClKUCoz3h9sF02wkuTjxD5IVP7UjA7ePkMFj7Kak1c5faI1dn1GO252QwqQM8FpCWZsfyhR+FBW8qT3LSXDCSU7t0ku1n8zZOWYDAJwevyr80hITKFuWdIiCC6KHZTg7TtPUbsZHBxmp1LeS6Tp6QPdSpcTKZVtbYrEIxKBiS4kALO5XG2MYwAOR67fuv7Y6QlubS+t1jd08N5nBlSVSxbBwMx4OD8vXI4oPr3Admf8810XRvDtwwCMSVaUlQGBXrhZARng/OpD9o3Q2ktLe7UEiCRlfAzhZQuGPyAZAP9wqX9kOzFppdvc3FswaCX/MAqd+IkiBAD5O8cOwP8VYPZ7vg03UGNsxMZcbfDuFRVkB425yyHOcbT1z0NBzpp5kszaajGefFZlHTzQshKn5ghl/MiuvtI1NLmCO4iOUlRXX6MM/mOlUl3/aDa2sFuLaFYjLM7kICqeWNUOEHlQnKZwBnaM5xUu7gtb8bSRCRg20jR5znIY+KD7fGR+FBZVKUoFQq77xmkle302znu5Edo2kI8C3VlO1szP1wQeAOccVNah3bPXr62ngS0jtjFOfDEk7SIFm5KoSnTfwFP7wIJ5GQ2ekaRcFhNfzB5BysMIKQRn6HzSt/E/A9FU81n61FO0RW0dI5CR5nUuAufNgD9rHQnI+YqIXGr69GMiys5faOdl/6hFatu9+7tT/4npU8KDrNGfEUfmAv/ABUE/wBKtZoVf7zc+Oudyu0aQsgx5gxTCkDqDgEc5z1qJ6b2kfU9VieyDGxsxL4lwQVSaV18MImfiC5zn6/w52On97GlzKGW8iXP7MhMRH1Dgf8AapNY3MckYeBkdD0aMhlP0K8UGRUP7LXgm1bU5FOUj+7WwYdN0SSvIPqHkwfpWF3rd4o0+DwIDuvJxiJB5igPl8Qj68KPU+wNbHux7KNYaekUvM0hM0xzk+I+OM+pChVJ9SCaCWUpSgUpSgUpSgUpSgVzt9onRWj1CK7A8k8QXPpviOCP6WT+9dE1Fu87RY7nSrpZVB8OF5kJHKvGpdSD6Hgj6Eig5X1Gae6aW9lDPlx4kgXyqzfCOOFGBgDoAAPlX27Jw2zXkf39ylupLyEZywVSwQY5yxAX8fSpV3Wdn11FLuxeAP8AomlinzsaGbG1ATnzIxAyOfh+tQCWMqxVuCCQR7jg0FnTd+c8DNDp0caWynESSKzlUAVVwN3lyFJxzy7c9MaPtV91u7OLULaNYrjeUvYYwwQFifDkVTkKrbT04yRx6mFVYnc9qdvG17Hf7Davbq0gkBKkrNGqcKCc5kJGBn5UGD2z7Y3l1Z21pdLIBbDMpkTYXkZpBETwOkOAM8khzz1q0+4HT3XSJ5I2AklmfYTyqlUVVJH82c+2Ko/tVrrXdw8zsXZ2Z2J+HcePICMhAioozzhfToOn+63Q2tNJtoZOH2mRh1wZGaTH4BgPwoNzoGuLdReIo2urGOWIkFopV4dGx6g9D0IwRwRWyqGdrNCuIZv8U0wBpwoW4tjwt1GvT6TKM7W64456HbdlO2VvqEZeBsOnEsL+WWJuhDIeRzkZ6cUG9rH1DT454mhmQPG42sp6Ef8A3nPUGsilBCdF7RXEXiwOr3P3Y4dPKLtE52NtJC3SMBkSKVY9CpbNZOmd6mmXAG26jQn9mXMH1GZAAT9CayO2PYaK/UNveCdAVS5iO2RVOcoSCN0Zycrn19OapPXO4XUosrAyXEaklQH8NjnG79G52g+UdCc4FBZHe3FaJYeIltDJLcusMcqwRysu/O51bA820ELyPMVqQ9guwcWlQPFE8j+I29jIRwQMDCr5V46nqcdegFdd1HdBcwXAudQ/RohVktw4be6kMrOEJACthgOu4A8Y5nHeLqkjiPSbQ4uL7Ks3/wDG3H62Q/hlR0ySccigifd92LN3qlxrVxJ40QnkFqxBxIVYqsgz/poBtX3XPGBm4axNK0xLeCO3hG1IkCKPZRj8T6k/OsugUpSgUpSgUpSgUpSgV8rm2WRGjcbldSrKfVWGCPxBr60oKW7Panb9ndSn0+6AEEwE0N2U3OFbA8NyoJKgqRkeozgZ4rnvXFm2oNcafMsqTjxHVQQEkJ8w5A4b4vYk+1dHdtew9vqcHg3Aww5jlUDfGfYkdDjkdD9cEVxH9mqIFd17IQM7sRKM/LGWO38c/hQUJWTb37JHJGuNsoVWyoJwrBxgn4eQORz6dM109p/cjpcS4aAykjBaSRiepOcIVUH6AdKgT/ZxkN42J0S03kqfM82zqF2lQu703Z98elBEu6PsCdRvFeVG+7QkNI2PIzKVYREkj4h1xkgfWupgKgXdrCLGW60U4/y7+PC5AVpYJuQzYA3MjeQt/KPSp7QKhfbDu6FxKL6xkNpfJ8M6cLJ/DIo+IHpnnjqGGBU0pQV92e7zGSYWGtR/dLrosh/UT+gZX6Ln3OM+oPlFg1rO0HZu3vYTBdxLIh5GeCp+asOVb3FQVNI1PR//ANMnUbIdLZzi4iHyR8ecD5Y+ijrQWbSoNoHfNptzgNN93k9Y5x4WD0+P4Ovvn2qUJ2itWXetxAVH7QlQj884oPet6vHa28tzMcJEhdvmceg9ycAe5FQ/us0iZ0fV747rm9AK5/0rf4o0HyB+Lj+H1zXjVZf8bnS1g82nQuHuZ+Qlw6HKwxn9tAwyzDjgYPTM/jjCgKoAAGAAMAAcAAegoPVKUoFKUoFKUoFKUoFKUoFKUoFKUoFKUoId2/s3hMWrQAmSyyZUXrLatjxk9yAN4z0KmpVZXiSxpNEwZJFV1YdCrAMD+Rr7OoIIIyDwQec1Cey7f4deNpD/AKiXfPYsf3c7pbfJ6lCdw6+VqCb0pSgVH+3GqvDZssBxPOy21v6fpZTsU/7Ruc+yGpBUJtp/v2ssRzBpilB8mupgQx+R8OPK+zMaDe23ZC1W1itHgikjiRUAkjV84HXzA8k5JPzJrFXu500NuFjbZ/8AKQj+kjFSOlB4iiCqFUBVAwABgADoAB0Fe6UoFKUoFKUoFKUoFKUoFKUoFKUoFKUoFKUoFaLtl2cN5bFI28OeNhNby+scycofoeVPsxre0oNH2P7R/fLYOy+HNGxiniPWOZOHX6eo9iK3lQXtZG+nXP8AjECloX2pfxKMkovCTqP34xwfmvy5NTS0u0ljWWNgyOoZWHIKkZBHtig0HeH2sGnafLc5HiY2Qg+srAhePXHLH2U1EdL1d9H0mzuxH94t5UEt2y/rhJcbZBLknDLk7CDg/BzWNq7DWe0KWZG6000F5QRlZJcgFT6Ebtq4PoknzqR900Ym0KCKYCRSJomVvMCglkTb7jbgfSg3HZ3t/Y3wH3a4RmP+mx8OT+hsE/UZFSGueu3PcJPCzTabmaLk+CTiVPXAzxIB/V7HrUL03t9qdg3hLcTR7TzFKN4HtslB2/hig65pVdd1HesNTDW86hLmNd52/BImQNwH7JGVBHvkeoFi0ClKUClKUClKUClKUClKUClKUClKUClKUClKUHmSMMCrAEEYIIyCDwQR6iqxm1E9npXSQM+mzb3gIBY283L+Ccc+G5zt+R/3GrQrE1XSormF7e4QSRyDayHoR1+oIOCCOQQDQVx3O6YbbSp9Sm/W3XiXDE9diBivX5ne/wBHFb/uet9miWgPVld/65Xf/kRX07fFLPQrlIhtSO18BBknAYCBeTz+0K2vYq18LTbSP1W2hB+vhqT/AHzQbqsPUNHgnGLiGOUDoJEWQf8AEDWZSg1WmdlbS2kaW2toYnYYLRxqhwcEjIHAyBx7CtrSlApSlApSlApSlApSlApSlApSlApSlApSlApSlApSlBFO8vRJbyxFpCpImngWQggFYvEVnbnrjA4qUogAAHAAwB7CvVKBSlKBSlKBSlKBSlKBSlKBSlKBSlKBSlKBSlKBSlKBSlKBSlKBSlKBSlKBSlKBSlKBSlKBSlKBSlKD/9k="/>
          <p:cNvSpPr>
            <a:spLocks noChangeAspect="1" noChangeArrowheads="1"/>
          </p:cNvSpPr>
          <p:nvPr/>
        </p:nvSpPr>
        <p:spPr bwMode="auto">
          <a:xfrm>
            <a:off x="0" y="-1133475"/>
            <a:ext cx="1952625" cy="23431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40" name="Picture 16" descr="http://2.bp.blogspot.com/-dXir9YrlEOc/T0WV_Zb_OKI/AAAAAAAAQqA/qqXazoEOT6o/s1600/retro+lady+vintage+image+GraphicsFairy3.jpg"/>
          <p:cNvPicPr>
            <a:picLocks noChangeAspect="1" noChangeArrowheads="1"/>
          </p:cNvPicPr>
          <p:nvPr/>
        </p:nvPicPr>
        <p:blipFill>
          <a:blip r:embed="rId3" cstate="print"/>
          <a:srcRect/>
          <a:stretch>
            <a:fillRect/>
          </a:stretch>
        </p:blipFill>
        <p:spPr bwMode="auto">
          <a:xfrm rot="20951549">
            <a:off x="608541" y="389006"/>
            <a:ext cx="2778091" cy="268976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pPr>
              <a:buNone/>
            </a:pPr>
            <a:r>
              <a:rPr lang="en-US" dirty="0" smtClean="0"/>
              <a:t>		</a:t>
            </a:r>
          </a:p>
          <a:p>
            <a:pPr>
              <a:buNone/>
            </a:pPr>
            <a:r>
              <a:rPr lang="en-US" sz="6200" dirty="0" smtClean="0">
                <a:latin typeface="Times New Roman" pitchFamily="18" charset="0"/>
                <a:cs typeface="Times New Roman" pitchFamily="18" charset="0"/>
              </a:rPr>
              <a:t>	Durant, W. (1926)  On the story of philosophy.  New York, NY:  Simon &amp; Schuster 	Paperbacks</a:t>
            </a:r>
          </a:p>
          <a:p>
            <a:pPr>
              <a:buNone/>
            </a:pPr>
            <a:r>
              <a:rPr lang="en-US" sz="6200" dirty="0">
                <a:latin typeface="Times New Roman" pitchFamily="18" charset="0"/>
                <a:cs typeface="Times New Roman" pitchFamily="18" charset="0"/>
              </a:rPr>
              <a:t>	</a:t>
            </a:r>
            <a:r>
              <a:rPr lang="en-US" sz="6200" dirty="0" err="1" smtClean="0">
                <a:latin typeface="Times New Roman" pitchFamily="18" charset="0"/>
                <a:cs typeface="Times New Roman" pitchFamily="18" charset="0"/>
              </a:rPr>
              <a:t>Cotterill</a:t>
            </a:r>
            <a:r>
              <a:rPr lang="en-US" sz="6200" dirty="0" smtClean="0">
                <a:latin typeface="Times New Roman" pitchFamily="18" charset="0"/>
                <a:cs typeface="Times New Roman" pitchFamily="18" charset="0"/>
              </a:rPr>
              <a:t>, P.  (2005) </a:t>
            </a:r>
            <a:r>
              <a:rPr lang="en-US" sz="6200" i="1" dirty="0" smtClean="0">
                <a:latin typeface="Times New Roman" pitchFamily="18" charset="0"/>
                <a:cs typeface="Times New Roman" pitchFamily="18" charset="0"/>
              </a:rPr>
              <a:t>Women in higher education: issues and challenges. </a:t>
            </a:r>
            <a:r>
              <a:rPr lang="en-US" sz="6200" dirty="0" smtClean="0">
                <a:latin typeface="Times New Roman" pitchFamily="18" charset="0"/>
                <a:cs typeface="Times New Roman" pitchFamily="18" charset="0"/>
              </a:rPr>
              <a:t>Women’s Studies 	International Forum. [On-Line] Available: 	</a:t>
            </a:r>
            <a:r>
              <a:rPr lang="en-US" sz="6200" dirty="0" smtClean="0">
                <a:latin typeface="Times New Roman" pitchFamily="18" charset="0"/>
                <a:cs typeface="Times New Roman" pitchFamily="18" charset="0"/>
                <a:hlinkClick r:id="rId3"/>
              </a:rPr>
              <a:t>http://www.sciencedirect.com/science/article/pii/SO277539505000117</a:t>
            </a:r>
            <a:endParaRPr lang="en-US" sz="6200" dirty="0" smtClean="0">
              <a:latin typeface="Times New Roman" pitchFamily="18" charset="0"/>
              <a:cs typeface="Times New Roman" pitchFamily="18" charset="0"/>
            </a:endParaRPr>
          </a:p>
          <a:p>
            <a:pPr>
              <a:buNone/>
            </a:pPr>
            <a:r>
              <a:rPr lang="en-US" sz="6200" dirty="0">
                <a:latin typeface="Times New Roman" pitchFamily="18" charset="0"/>
                <a:cs typeface="Times New Roman" pitchFamily="18" charset="0"/>
              </a:rPr>
              <a:t>	</a:t>
            </a:r>
            <a:r>
              <a:rPr lang="en-US" sz="6200" dirty="0" smtClean="0">
                <a:latin typeface="Times New Roman" pitchFamily="18" charset="0"/>
                <a:cs typeface="Times New Roman" pitchFamily="18" charset="0"/>
              </a:rPr>
              <a:t>Farrington Elizabeth L., (2010) </a:t>
            </a:r>
            <a:r>
              <a:rPr lang="en-US" sz="6200" i="1" dirty="0" smtClean="0">
                <a:latin typeface="Times New Roman" pitchFamily="18" charset="0"/>
                <a:cs typeface="Times New Roman" pitchFamily="18" charset="0"/>
              </a:rPr>
              <a:t>How to build career connections through networking. </a:t>
            </a:r>
            <a:r>
              <a:rPr lang="en-US" sz="6200" dirty="0" smtClean="0">
                <a:latin typeface="Times New Roman" pitchFamily="18" charset="0"/>
                <a:cs typeface="Times New Roman" pitchFamily="18" charset="0"/>
              </a:rPr>
              <a:t>Women in Higher Education</a:t>
            </a:r>
            <a:r>
              <a:rPr lang="en-US" sz="6200" dirty="0">
                <a:latin typeface="Times New Roman" pitchFamily="18" charset="0"/>
                <a:cs typeface="Times New Roman" pitchFamily="18" charset="0"/>
              </a:rPr>
              <a:t>. </a:t>
            </a:r>
            <a:r>
              <a:rPr lang="en-US" sz="6200">
                <a:latin typeface="Times New Roman" pitchFamily="18" charset="0"/>
                <a:cs typeface="Times New Roman" pitchFamily="18" charset="0"/>
              </a:rPr>
              <a:t>[On-Line] Available: http://</a:t>
            </a:r>
            <a:r>
              <a:rPr lang="en-US" sz="6200" smtClean="0">
                <a:latin typeface="Times New Roman" pitchFamily="18" charset="0"/>
                <a:cs typeface="Times New Roman" pitchFamily="18" charset="0"/>
              </a:rPr>
              <a:t>www.wihe.com/printArticle.jsp?id=18808</a:t>
            </a:r>
            <a:endParaRPr lang="en-US" sz="6200" dirty="0">
              <a:latin typeface="Times New Roman" pitchFamily="18" charset="0"/>
              <a:cs typeface="Times New Roman" pitchFamily="18" charset="0"/>
            </a:endParaRPr>
          </a:p>
          <a:p>
            <a:pPr>
              <a:buNone/>
            </a:pPr>
            <a:r>
              <a:rPr lang="en-US" sz="6200" dirty="0" smtClean="0">
                <a:latin typeface="Times New Roman" pitchFamily="18" charset="0"/>
                <a:cs typeface="Times New Roman" pitchFamily="18" charset="0"/>
              </a:rPr>
              <a:t>	Hurtado, S., DeAngelo, L. (2009) </a:t>
            </a:r>
            <a:r>
              <a:rPr lang="en-US" sz="6200" i="1" dirty="0" smtClean="0">
                <a:latin typeface="Times New Roman" pitchFamily="18" charset="0"/>
                <a:cs typeface="Times New Roman" pitchFamily="18" charset="0"/>
              </a:rPr>
              <a:t>Keeping senior women at your college. </a:t>
            </a:r>
            <a:r>
              <a:rPr lang="en-US" sz="6200" dirty="0" smtClean="0">
                <a:latin typeface="Times New Roman" pitchFamily="18" charset="0"/>
                <a:cs typeface="Times New Roman" pitchFamily="18" charset="0"/>
              </a:rPr>
              <a:t>American 	Association of University Professors: Academe Online. [On-Line] Available. 	http://www.aaup.org/AAUP/pubsres/academe/2009/SO/Feat/Hurt.htm</a:t>
            </a:r>
          </a:p>
          <a:p>
            <a:pPr>
              <a:buNone/>
            </a:pPr>
            <a:r>
              <a:rPr lang="en-US" sz="6200" dirty="0" smtClean="0">
                <a:latin typeface="Times New Roman" pitchFamily="18" charset="0"/>
                <a:cs typeface="Times New Roman" pitchFamily="18" charset="0"/>
              </a:rPr>
              <a:t>	</a:t>
            </a:r>
            <a:r>
              <a:rPr lang="en-US" sz="6200" i="1" dirty="0" smtClean="0">
                <a:latin typeface="Times New Roman" pitchFamily="18" charset="0"/>
                <a:cs typeface="Times New Roman" pitchFamily="18" charset="0"/>
              </a:rPr>
              <a:t>Hard won tips for moving into administration. </a:t>
            </a:r>
            <a:r>
              <a:rPr lang="en-US" sz="6200" dirty="0" smtClean="0">
                <a:latin typeface="Times New Roman" pitchFamily="18" charset="0"/>
                <a:cs typeface="Times New Roman" pitchFamily="18" charset="0"/>
              </a:rPr>
              <a:t>(2012) Women in Higher Education. [On-Line] 	Available. </a:t>
            </a:r>
            <a:r>
              <a:rPr lang="en-US" sz="6200" dirty="0" smtClean="0">
                <a:latin typeface="Times New Roman" pitchFamily="18" charset="0"/>
                <a:cs typeface="Times New Roman" pitchFamily="18" charset="0"/>
                <a:hlinkClick r:id="rId4"/>
              </a:rPr>
              <a:t>http://www.wihe.com/printBlog.jsp?id=393</a:t>
            </a:r>
            <a:endParaRPr lang="en-US" sz="6200" dirty="0" smtClean="0">
              <a:latin typeface="Times New Roman" pitchFamily="18" charset="0"/>
              <a:cs typeface="Times New Roman" pitchFamily="18" charset="0"/>
            </a:endParaRPr>
          </a:p>
          <a:p>
            <a:pPr>
              <a:buNone/>
            </a:pPr>
            <a:r>
              <a:rPr lang="en-US" sz="6200" dirty="0">
                <a:latin typeface="Times New Roman" pitchFamily="18" charset="0"/>
                <a:cs typeface="Times New Roman" pitchFamily="18" charset="0"/>
              </a:rPr>
              <a:t>	</a:t>
            </a:r>
            <a:r>
              <a:rPr lang="en-US" sz="6200" dirty="0" err="1" smtClean="0">
                <a:latin typeface="Times New Roman" pitchFamily="18" charset="0"/>
                <a:cs typeface="Times New Roman" pitchFamily="18" charset="0"/>
              </a:rPr>
              <a:t>Komives</a:t>
            </a:r>
            <a:r>
              <a:rPr lang="en-US" sz="6200" dirty="0" smtClean="0">
                <a:latin typeface="Times New Roman" pitchFamily="18" charset="0"/>
                <a:cs typeface="Times New Roman" pitchFamily="18" charset="0"/>
              </a:rPr>
              <a:t>, S.R. (1996).  An update on graduate education.  </a:t>
            </a:r>
            <a:r>
              <a:rPr lang="en-US" sz="6200" i="1" dirty="0" smtClean="0">
                <a:latin typeface="Times New Roman" pitchFamily="18" charset="0"/>
                <a:cs typeface="Times New Roman" pitchFamily="18" charset="0"/>
              </a:rPr>
              <a:t>NASPA Region II Newsletter, 15</a:t>
            </a:r>
            <a:r>
              <a:rPr lang="en-US" sz="6200" dirty="0" smtClean="0">
                <a:latin typeface="Times New Roman" pitchFamily="18" charset="0"/>
                <a:cs typeface="Times New Roman" pitchFamily="18" charset="0"/>
              </a:rPr>
              <a:t>, 2. </a:t>
            </a:r>
          </a:p>
          <a:p>
            <a:pPr>
              <a:buNone/>
            </a:pPr>
            <a:r>
              <a:rPr lang="en-US" sz="6200" dirty="0" smtClean="0">
                <a:latin typeface="Times New Roman" pitchFamily="18" charset="0"/>
                <a:cs typeface="Times New Roman" pitchFamily="18" charset="0"/>
              </a:rPr>
              <a:t>	Lively, K. (2000). </a:t>
            </a:r>
            <a:r>
              <a:rPr lang="en-US" sz="6200" i="1" dirty="0" smtClean="0">
                <a:latin typeface="Times New Roman" pitchFamily="18" charset="0"/>
                <a:cs typeface="Times New Roman" pitchFamily="18" charset="0"/>
              </a:rPr>
              <a:t>Women in charge. </a:t>
            </a:r>
            <a:r>
              <a:rPr lang="en-US" sz="6200" u="sng" dirty="0" smtClean="0">
                <a:latin typeface="Times New Roman" pitchFamily="18" charset="0"/>
                <a:cs typeface="Times New Roman" pitchFamily="18" charset="0"/>
              </a:rPr>
              <a:t>The Chronicle of Higher Education</a:t>
            </a:r>
            <a:r>
              <a:rPr lang="en-US" sz="6200" dirty="0" smtClean="0">
                <a:latin typeface="Times New Roman" pitchFamily="18" charset="0"/>
                <a:cs typeface="Times New Roman" pitchFamily="18" charset="0"/>
              </a:rPr>
              <a:t>. [On-Line] 	Available: </a:t>
            </a:r>
            <a:r>
              <a:rPr lang="en-US" sz="6200" dirty="0" smtClean="0">
                <a:latin typeface="Times New Roman" pitchFamily="18" charset="0"/>
                <a:cs typeface="Times New Roman" pitchFamily="18" charset="0"/>
                <a:hlinkClick r:id="rId5"/>
              </a:rPr>
              <a:t>http://chronicle.com/article/Women-in-Charge/25699/</a:t>
            </a:r>
            <a:r>
              <a:rPr lang="en-US" sz="6200" dirty="0">
                <a:latin typeface="Times New Roman" pitchFamily="18" charset="0"/>
                <a:cs typeface="Times New Roman" pitchFamily="18" charset="0"/>
              </a:rPr>
              <a:t> </a:t>
            </a:r>
            <a:r>
              <a:rPr lang="en-US" sz="6200" dirty="0" smtClean="0">
                <a:latin typeface="Times New Roman" pitchFamily="18" charset="0"/>
                <a:cs typeface="Times New Roman" pitchFamily="18" charset="0"/>
              </a:rPr>
              <a:t>2014 from 	nces.edu.gov/pubs2001/digest/ch3.</a:t>
            </a:r>
          </a:p>
          <a:p>
            <a:pPr>
              <a:buNone/>
            </a:pPr>
            <a:r>
              <a:rPr lang="en-US" sz="6200" dirty="0" smtClean="0">
                <a:latin typeface="Times New Roman" pitchFamily="18" charset="0"/>
                <a:cs typeface="Times New Roman" pitchFamily="18" charset="0"/>
              </a:rPr>
              <a:t>	</a:t>
            </a:r>
            <a:r>
              <a:rPr lang="en-US" sz="6200" dirty="0" err="1" smtClean="0">
                <a:latin typeface="Times New Roman" pitchFamily="18" charset="0"/>
                <a:cs typeface="Times New Roman" pitchFamily="18" charset="0"/>
              </a:rPr>
              <a:t>Reinarz</a:t>
            </a:r>
            <a:r>
              <a:rPr lang="en-US" sz="6200" dirty="0" smtClean="0">
                <a:latin typeface="Times New Roman" pitchFamily="18" charset="0"/>
                <a:cs typeface="Times New Roman" pitchFamily="18" charset="0"/>
              </a:rPr>
              <a:t>, A. (2002). </a:t>
            </a:r>
            <a:r>
              <a:rPr lang="en-US" sz="6200" i="1" dirty="0" smtClean="0">
                <a:latin typeface="Times New Roman" pitchFamily="18" charset="0"/>
                <a:cs typeface="Times New Roman" pitchFamily="18" charset="0"/>
              </a:rPr>
              <a:t>Issues for women in higher education administration. </a:t>
            </a:r>
            <a:r>
              <a:rPr lang="en-US" sz="6200" dirty="0" smtClean="0">
                <a:latin typeface="Times New Roman" pitchFamily="18" charset="0"/>
                <a:cs typeface="Times New Roman" pitchFamily="18" charset="0"/>
              </a:rPr>
              <a:t>NACADA 	Clearinghouse Academic Advising Resources. [On-Line] Available: 	http://www.nacada.ksu.edu/clearinghouse/advisingissues/women.htm</a:t>
            </a:r>
          </a:p>
          <a:p>
            <a:pPr>
              <a:buNone/>
            </a:pPr>
            <a:r>
              <a:rPr lang="en-US" sz="6200" dirty="0" smtClean="0">
                <a:latin typeface="Times New Roman" pitchFamily="18" charset="0"/>
                <a:cs typeface="Times New Roman" pitchFamily="18" charset="0"/>
              </a:rPr>
              <a:t>	</a:t>
            </a:r>
            <a:r>
              <a:rPr lang="en-US" sz="6200" dirty="0" err="1" smtClean="0">
                <a:latin typeface="Times New Roman" pitchFamily="18" charset="0"/>
                <a:cs typeface="Times New Roman" pitchFamily="18" charset="0"/>
              </a:rPr>
              <a:t>Renn</a:t>
            </a:r>
            <a:r>
              <a:rPr lang="en-US" sz="6200" dirty="0" smtClean="0">
                <a:latin typeface="Times New Roman" pitchFamily="18" charset="0"/>
                <a:cs typeface="Times New Roman" pitchFamily="18" charset="0"/>
              </a:rPr>
              <a:t>, K., &amp; Hughes, C. (2004). </a:t>
            </a:r>
            <a:r>
              <a:rPr lang="en-US" sz="6200" i="1" dirty="0" smtClean="0">
                <a:latin typeface="Times New Roman" pitchFamily="18" charset="0"/>
                <a:cs typeface="Times New Roman" pitchFamily="18" charset="0"/>
              </a:rPr>
              <a:t>Roads taken women in student affairs at mid-career. </a:t>
            </a:r>
            <a:r>
              <a:rPr lang="en-US" sz="6200" dirty="0" smtClean="0">
                <a:latin typeface="Times New Roman" pitchFamily="18" charset="0"/>
                <a:cs typeface="Times New Roman" pitchFamily="18" charset="0"/>
              </a:rPr>
              <a:t>Sterling, 	VA: Stylus Publishing</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Mothers in Student Affairs</a:t>
            </a:r>
            <a:endParaRPr lang="en-US" dirty="0"/>
          </a:p>
        </p:txBody>
      </p:sp>
      <p:sp>
        <p:nvSpPr>
          <p:cNvPr id="3" name="Content Placeholder 2"/>
          <p:cNvSpPr>
            <a:spLocks noGrp="1"/>
          </p:cNvSpPr>
          <p:nvPr>
            <p:ph idx="1"/>
          </p:nvPr>
        </p:nvSpPr>
        <p:spPr>
          <a:xfrm>
            <a:off x="457200" y="1524000"/>
            <a:ext cx="8229600" cy="4983163"/>
          </a:xfrm>
        </p:spPr>
        <p:txBody>
          <a:bodyPr>
            <a:normAutofit fontScale="47500" lnSpcReduction="20000"/>
          </a:bodyPr>
          <a:lstStyle/>
          <a:p>
            <a:pPr>
              <a:buFont typeface="Courier New" panose="02070309020205020404" pitchFamily="49" charset="0"/>
              <a:buChar char="o"/>
            </a:pPr>
            <a:r>
              <a:rPr lang="en-US" dirty="0" smtClean="0"/>
              <a:t>Women hold 45% of administrative, executive and managerial positions in the U.S. higher education system (NCES, 2000).</a:t>
            </a:r>
          </a:p>
          <a:p>
            <a:pPr>
              <a:buFont typeface="Courier New" panose="02070309020205020404" pitchFamily="49" charset="0"/>
              <a:buChar char="o"/>
            </a:pPr>
            <a:r>
              <a:rPr lang="en-US" dirty="0" smtClean="0"/>
              <a:t>Women compose 66% of master’s and 55% of doctoral program s in higher education administration graduate programs (Komives, 1996).  </a:t>
            </a:r>
          </a:p>
          <a:p>
            <a:pPr>
              <a:buFont typeface="Courier New" panose="02070309020205020404" pitchFamily="49" charset="0"/>
              <a:buChar char="o"/>
            </a:pPr>
            <a:r>
              <a:rPr lang="en-US" dirty="0" smtClean="0"/>
              <a:t>Women </a:t>
            </a:r>
            <a:r>
              <a:rPr lang="en-US" dirty="0"/>
              <a:t>represent </a:t>
            </a:r>
            <a:r>
              <a:rPr lang="en-US" dirty="0" smtClean="0"/>
              <a:t>40.6%of </a:t>
            </a:r>
            <a:r>
              <a:rPr lang="en-US" dirty="0"/>
              <a:t>full-time faculty and 25.1 percent of full </a:t>
            </a:r>
            <a:r>
              <a:rPr lang="en-US" dirty="0" smtClean="0"/>
              <a:t>professors. Among </a:t>
            </a:r>
            <a:r>
              <a:rPr lang="en-US" dirty="0"/>
              <a:t>the roles of lecturer, instructor, or unranked positions women represent more than </a:t>
            </a:r>
            <a:r>
              <a:rPr lang="en-US" dirty="0" smtClean="0"/>
              <a:t>57% (NCES 2005). </a:t>
            </a:r>
            <a:endParaRPr lang="en-US" dirty="0"/>
          </a:p>
          <a:p>
            <a:pPr marL="0" indent="0">
              <a:buNone/>
            </a:pPr>
            <a:endParaRPr lang="en-US" dirty="0" smtClean="0"/>
          </a:p>
          <a:p>
            <a:pPr marL="0" indent="0">
              <a:buNone/>
            </a:pPr>
            <a:r>
              <a:rPr lang="en-US" dirty="0" smtClean="0"/>
              <a:t>Research Themes around competing roles of mothers and student affairs (Renn &amp; Hughes, 2004).</a:t>
            </a:r>
          </a:p>
          <a:p>
            <a:pPr marL="0" indent="0">
              <a:buNone/>
            </a:pPr>
            <a:r>
              <a:rPr lang="en-US" dirty="0" smtClean="0"/>
              <a:t>Women reported the following:</a:t>
            </a:r>
          </a:p>
          <a:p>
            <a:pPr marL="0" indent="0">
              <a:buNone/>
            </a:pPr>
            <a:r>
              <a:rPr lang="en-US" dirty="0"/>
              <a:t>	</a:t>
            </a:r>
            <a:r>
              <a:rPr lang="en-US" dirty="0" smtClean="0"/>
              <a:t>Limiting career choices and advancement</a:t>
            </a:r>
          </a:p>
          <a:p>
            <a:pPr marL="0" indent="0">
              <a:buNone/>
            </a:pPr>
            <a:r>
              <a:rPr lang="en-US" dirty="0"/>
              <a:t>	</a:t>
            </a:r>
            <a:r>
              <a:rPr lang="en-US" dirty="0" smtClean="0"/>
              <a:t>Set aside educational goals</a:t>
            </a:r>
          </a:p>
          <a:p>
            <a:pPr marL="0" indent="0">
              <a:buNone/>
            </a:pPr>
            <a:r>
              <a:rPr lang="en-US" dirty="0"/>
              <a:t>	</a:t>
            </a:r>
            <a:r>
              <a:rPr lang="en-US" dirty="0" smtClean="0"/>
              <a:t>Limit professional organizations</a:t>
            </a:r>
          </a:p>
          <a:p>
            <a:pPr marL="0" indent="0">
              <a:buNone/>
            </a:pPr>
            <a:r>
              <a:rPr lang="en-US" dirty="0"/>
              <a:t>	</a:t>
            </a:r>
            <a:r>
              <a:rPr lang="en-US" dirty="0" smtClean="0"/>
              <a:t>Marital strain</a:t>
            </a:r>
          </a:p>
          <a:p>
            <a:pPr marL="0" indent="0">
              <a:buNone/>
            </a:pPr>
            <a:r>
              <a:rPr lang="en-US" dirty="0"/>
              <a:t>	</a:t>
            </a:r>
            <a:r>
              <a:rPr lang="en-US" dirty="0" smtClean="0"/>
              <a:t>Guilt</a:t>
            </a:r>
          </a:p>
          <a:p>
            <a:pPr marL="0" indent="0">
              <a:buNone/>
            </a:pPr>
            <a:r>
              <a:rPr lang="en-US" dirty="0"/>
              <a:t>	</a:t>
            </a:r>
            <a:r>
              <a:rPr lang="en-US" dirty="0" smtClean="0"/>
              <a:t>Limit personal time for self (exercise, friendship)</a:t>
            </a:r>
          </a:p>
          <a:p>
            <a:pPr marL="0" indent="0">
              <a:buNone/>
            </a:pPr>
            <a:r>
              <a:rPr lang="en-US" dirty="0"/>
              <a:t>	</a:t>
            </a:r>
            <a:r>
              <a:rPr lang="en-US" dirty="0" smtClean="0"/>
              <a:t>Feeling overwhelmed by multiple demands on their lives</a:t>
            </a:r>
          </a:p>
          <a:p>
            <a:pPr marL="0" indent="0">
              <a:buNone/>
            </a:pPr>
            <a:r>
              <a:rPr lang="en-US" dirty="0"/>
              <a:t>	</a:t>
            </a:r>
            <a:r>
              <a:rPr lang="en-US" dirty="0" smtClean="0"/>
              <a:t>Felt they were better managers</a:t>
            </a:r>
          </a:p>
          <a:p>
            <a:pPr marL="0" indent="0">
              <a:buNone/>
            </a:pPr>
            <a:r>
              <a:rPr lang="en-US" dirty="0"/>
              <a:t>	</a:t>
            </a:r>
            <a:r>
              <a:rPr lang="en-US" dirty="0" smtClean="0"/>
              <a:t>Felt they were better mothers due to professional satisfaction</a:t>
            </a:r>
          </a:p>
          <a:p>
            <a:pPr marL="0" indent="0">
              <a:buNone/>
            </a:pPr>
            <a:r>
              <a:rPr lang="en-US" dirty="0"/>
              <a:t>	</a:t>
            </a:r>
            <a:r>
              <a:rPr lang="en-US" dirty="0" smtClean="0"/>
              <a:t>Children benefited from exposure to campus experiences</a:t>
            </a:r>
          </a:p>
          <a:p>
            <a:pPr marL="0" indent="0">
              <a:buNone/>
            </a:pPr>
            <a:r>
              <a:rPr lang="en-US" dirty="0"/>
              <a:t>	</a:t>
            </a:r>
            <a:r>
              <a:rPr lang="en-US" dirty="0" smtClean="0"/>
              <a:t>Able to prioritize their lives beyond their careers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Excellence and Student Affairs</a:t>
            </a:r>
          </a:p>
        </p:txBody>
      </p:sp>
      <p:sp>
        <p:nvSpPr>
          <p:cNvPr id="3" name="Content Placeholder 2"/>
          <p:cNvSpPr>
            <a:spLocks noGrp="1"/>
          </p:cNvSpPr>
          <p:nvPr>
            <p:ph idx="1"/>
          </p:nvPr>
        </p:nvSpPr>
        <p:spPr/>
        <p:txBody>
          <a:bodyPr/>
          <a:lstStyle/>
          <a:p>
            <a:r>
              <a:rPr lang="en-US" dirty="0"/>
              <a:t>Is competition inherent in the pursuit of excellence?</a:t>
            </a:r>
          </a:p>
          <a:p>
            <a:endParaRPr lang="en-US" dirty="0"/>
          </a:p>
          <a:p>
            <a:r>
              <a:rPr lang="en-US" dirty="0"/>
              <a:t>How do individuals define excellence?</a:t>
            </a:r>
          </a:p>
          <a:p>
            <a:endParaRPr lang="en-US" dirty="0"/>
          </a:p>
        </p:txBody>
      </p:sp>
    </p:spTree>
    <p:extLst>
      <p:ext uri="{BB962C8B-B14F-4D97-AF65-F5344CB8AC3E}">
        <p14:creationId xmlns:p14="http://schemas.microsoft.com/office/powerpoint/2010/main" val="3175183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Excellence</a:t>
            </a:r>
            <a:r>
              <a:rPr lang="en-US" dirty="0"/>
              <a:t> </a:t>
            </a:r>
            <a:r>
              <a:rPr lang="en-US" dirty="0" smtClean="0"/>
              <a:t>and Student Affairs</a:t>
            </a:r>
            <a:endParaRPr lang="en-US" dirty="0"/>
          </a:p>
        </p:txBody>
      </p:sp>
      <p:sp>
        <p:nvSpPr>
          <p:cNvPr id="3" name="Rectangle 2"/>
          <p:cNvSpPr/>
          <p:nvPr/>
        </p:nvSpPr>
        <p:spPr>
          <a:xfrm>
            <a:off x="304800" y="1447800"/>
            <a:ext cx="8153400" cy="3477875"/>
          </a:xfrm>
          <a:prstGeom prst="rect">
            <a:avLst/>
          </a:prstGeom>
        </p:spPr>
        <p:txBody>
          <a:bodyPr wrap="square">
            <a:spAutoFit/>
          </a:bodyPr>
          <a:lstStyle/>
          <a:p>
            <a:r>
              <a:rPr lang="en-US" dirty="0"/>
              <a:t> </a:t>
            </a:r>
            <a:r>
              <a:rPr lang="en-US" dirty="0" smtClean="0"/>
              <a:t>In order to achieve excellence a person  must move beyond meeting standards of the profession.   It is implied that excellence is doing better than others or producing a higher quality outcome (Durant, 1926).</a:t>
            </a:r>
          </a:p>
          <a:p>
            <a:endParaRPr lang="en-US" dirty="0"/>
          </a:p>
          <a:p>
            <a:r>
              <a:rPr lang="en-US" dirty="0" smtClean="0"/>
              <a:t>Excellence in the field of higher education is often quantified through outcome assessment.   Excellence is viewed as an approach that positively impacts student learning.</a:t>
            </a:r>
          </a:p>
          <a:p>
            <a:endParaRPr lang="en-US" dirty="0"/>
          </a:p>
          <a:p>
            <a:endParaRPr lang="en-US" dirty="0"/>
          </a:p>
          <a:p>
            <a:pPr algn="ctr"/>
            <a:r>
              <a:rPr lang="en-US" sz="4000" dirty="0" smtClean="0"/>
              <a:t>Who defines excellence?</a:t>
            </a:r>
          </a:p>
          <a:p>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Excellence</a:t>
            </a:r>
            <a:br>
              <a:rPr lang="en-US" dirty="0" smtClean="0"/>
            </a:br>
            <a:r>
              <a:rPr lang="en-US" dirty="0"/>
              <a:t>&amp;</a:t>
            </a:r>
            <a:r>
              <a:rPr lang="en-US" dirty="0" smtClean="0"/>
              <a:t/>
            </a:r>
            <a:br>
              <a:rPr lang="en-US" dirty="0" smtClean="0"/>
            </a:br>
            <a:r>
              <a:rPr lang="en-US" dirty="0" smtClean="0"/>
              <a:t>External and Internal Pressures</a:t>
            </a:r>
            <a:endParaRPr lang="en-US" dirty="0"/>
          </a:p>
        </p:txBody>
      </p:sp>
      <p:sp>
        <p:nvSpPr>
          <p:cNvPr id="4" name="TextBox 3"/>
          <p:cNvSpPr txBox="1"/>
          <p:nvPr/>
        </p:nvSpPr>
        <p:spPr>
          <a:xfrm>
            <a:off x="379520" y="1981200"/>
            <a:ext cx="8534400" cy="4770537"/>
          </a:xfrm>
          <a:prstGeom prst="rect">
            <a:avLst/>
          </a:prstGeom>
          <a:noFill/>
        </p:spPr>
        <p:txBody>
          <a:bodyPr wrap="square" rtlCol="0">
            <a:spAutoFit/>
          </a:bodyPr>
          <a:lstStyle/>
          <a:p>
            <a:pPr algn="ctr"/>
            <a:r>
              <a:rPr lang="en-US" sz="2000" dirty="0"/>
              <a:t>Higher Education, like a family is a greedy </a:t>
            </a:r>
            <a:r>
              <a:rPr lang="en-US" sz="2000" dirty="0" smtClean="0"/>
              <a:t>institution</a:t>
            </a:r>
          </a:p>
          <a:p>
            <a:pPr algn="ctr"/>
            <a:endParaRPr lang="en-US" sz="2000" dirty="0"/>
          </a:p>
          <a:p>
            <a:pPr algn="ctr"/>
            <a:endParaRPr lang="en-US" sz="2000" dirty="0"/>
          </a:p>
          <a:p>
            <a:pPr marL="285750" indent="-285750">
              <a:buFont typeface="Arial" panose="020B0604020202020204" pitchFamily="34" charset="0"/>
              <a:buChar char="•"/>
            </a:pPr>
            <a:r>
              <a:rPr lang="en-US" sz="2000" dirty="0" smtClean="0"/>
              <a:t>Second Shift</a:t>
            </a:r>
          </a:p>
          <a:p>
            <a:pPr marL="742950" lvl="1" indent="-285750">
              <a:buFont typeface="Arial" panose="020B0604020202020204" pitchFamily="34" charset="0"/>
              <a:buChar char="•"/>
            </a:pPr>
            <a:r>
              <a:rPr lang="en-US" sz="1600" dirty="0" smtClean="0"/>
              <a:t>Child </a:t>
            </a:r>
            <a:r>
              <a:rPr lang="en-US" sz="1600" dirty="0"/>
              <a:t>care</a:t>
            </a:r>
          </a:p>
          <a:p>
            <a:pPr marL="742950" lvl="1" indent="-285750">
              <a:buFont typeface="Arial" panose="020B0604020202020204" pitchFamily="34" charset="0"/>
              <a:buChar char="•"/>
            </a:pPr>
            <a:r>
              <a:rPr lang="en-US" sz="1600" dirty="0"/>
              <a:t>Meal preparation</a:t>
            </a:r>
          </a:p>
          <a:p>
            <a:pPr marL="742950" lvl="1" indent="-285750">
              <a:buFont typeface="Arial" panose="020B0604020202020204" pitchFamily="34" charset="0"/>
              <a:buChar char="•"/>
            </a:pPr>
            <a:r>
              <a:rPr lang="en-US" sz="1600" dirty="0"/>
              <a:t>Other Household Duties</a:t>
            </a:r>
          </a:p>
          <a:p>
            <a:pPr marL="742950" lvl="1" indent="-285750">
              <a:buFont typeface="Arial" panose="020B0604020202020204" pitchFamily="34" charset="0"/>
              <a:buChar char="•"/>
            </a:pPr>
            <a:r>
              <a:rPr lang="en-US" sz="1600" dirty="0"/>
              <a:t>“Double Burden</a:t>
            </a:r>
            <a:r>
              <a:rPr lang="en-US" sz="1600" dirty="0" smtClean="0"/>
              <a:t>”</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Advanced Degrees and Professional Development</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Career Advancement</a:t>
            </a:r>
          </a:p>
          <a:p>
            <a:pPr marL="742950" lvl="1" indent="-285750">
              <a:buFont typeface="Arial" panose="020B0604020202020204" pitchFamily="34" charset="0"/>
              <a:buChar char="•"/>
            </a:pPr>
            <a:r>
              <a:rPr lang="en-US" sz="1600" dirty="0"/>
              <a:t>Comprise</a:t>
            </a:r>
          </a:p>
          <a:p>
            <a:pPr marL="742950" lvl="1" indent="-285750">
              <a:buFont typeface="Arial" panose="020B0604020202020204" pitchFamily="34" charset="0"/>
              <a:buChar char="•"/>
            </a:pPr>
            <a:r>
              <a:rPr lang="en-US" sz="1600" dirty="0"/>
              <a:t>Location of your family</a:t>
            </a:r>
          </a:p>
          <a:p>
            <a:pPr marL="742950" lvl="1" indent="-285750">
              <a:buFont typeface="Arial" panose="020B0604020202020204" pitchFamily="34" charset="0"/>
              <a:buChar char="•"/>
            </a:pPr>
            <a:r>
              <a:rPr lang="en-US" sz="1600" dirty="0"/>
              <a:t>Work/Life balance (campus culture, increase work demands)</a:t>
            </a:r>
          </a:p>
          <a:p>
            <a:pPr marL="742950" lvl="1" indent="-285750">
              <a:buFont typeface="Arial" panose="020B0604020202020204" pitchFamily="34" charset="0"/>
              <a:buChar char="•"/>
            </a:pPr>
            <a:r>
              <a:rPr lang="en-US" sz="1600" dirty="0"/>
              <a:t>Partners and their </a:t>
            </a:r>
            <a:r>
              <a:rPr lang="en-US" sz="1600" dirty="0" smtClean="0"/>
              <a:t>careers</a:t>
            </a:r>
            <a:endParaRPr lang="en-US" sz="1600" dirty="0"/>
          </a:p>
          <a:p>
            <a:pPr marL="742950" lvl="1" indent="-285750">
              <a:buFont typeface="Arial" panose="020B0604020202020204" pitchFamily="34" charset="0"/>
              <a:buChar char="•"/>
            </a:pPr>
            <a:r>
              <a:rPr lang="en-US" sz="1600" dirty="0"/>
              <a:t>Time with children-school and activity functions</a:t>
            </a:r>
          </a:p>
          <a:p>
            <a:pPr marL="742950" lvl="1" indent="-285750">
              <a:buFont typeface="Arial" panose="020B0604020202020204" pitchFamily="34" charset="0"/>
              <a:buChar char="•"/>
            </a:pPr>
            <a:endParaRPr lang="en-US" sz="16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2435114"/>
            <a:ext cx="1303020" cy="1861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51039">
            <a:off x="5644272" y="2738981"/>
            <a:ext cx="2444750" cy="258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51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56" y="436285"/>
            <a:ext cx="8229600" cy="1143000"/>
          </a:xfrm>
        </p:spPr>
        <p:txBody>
          <a:bodyPr>
            <a:normAutofit fontScale="90000"/>
          </a:bodyPr>
          <a:lstStyle/>
          <a:p>
            <a:r>
              <a:rPr lang="en-US" dirty="0" smtClean="0"/>
              <a:t>Excellence  &amp;</a:t>
            </a:r>
            <a:r>
              <a:rPr lang="en-US" dirty="0"/>
              <a:t> </a:t>
            </a:r>
            <a:r>
              <a:rPr lang="en-US" dirty="0" smtClean="0"/>
              <a:t/>
            </a:r>
            <a:br>
              <a:rPr lang="en-US" dirty="0" smtClean="0"/>
            </a:br>
            <a:r>
              <a:rPr lang="en-US" dirty="0" smtClean="0"/>
              <a:t>Compromise in Career and Family</a:t>
            </a:r>
            <a:br>
              <a:rPr lang="en-US" dirty="0" smtClean="0"/>
            </a:br>
            <a:r>
              <a:rPr lang="en-US" smtClean="0"/>
              <a:t>Is Excellence </a:t>
            </a:r>
            <a:r>
              <a:rPr lang="en-US" dirty="0" smtClean="0"/>
              <a:t>the Same </a:t>
            </a:r>
            <a:r>
              <a:rPr lang="en-US" smtClean="0"/>
              <a:t>for Everyone?</a:t>
            </a:r>
            <a:endParaRPr lang="en-US" dirty="0"/>
          </a:p>
        </p:txBody>
      </p:sp>
      <p:sp>
        <p:nvSpPr>
          <p:cNvPr id="3" name="Content Placeholder 2"/>
          <p:cNvSpPr>
            <a:spLocks noGrp="1"/>
          </p:cNvSpPr>
          <p:nvPr>
            <p:ph idx="1"/>
          </p:nvPr>
        </p:nvSpPr>
        <p:spPr>
          <a:xfrm>
            <a:off x="457200" y="2057400"/>
            <a:ext cx="8229600" cy="4724400"/>
          </a:xfrm>
        </p:spPr>
        <p:txBody>
          <a:bodyPr>
            <a:normAutofit fontScale="47500" lnSpcReduction="20000"/>
          </a:bodyPr>
          <a:lstStyle/>
          <a:p>
            <a:pPr marL="0" indent="0" algn="ctr">
              <a:buNone/>
            </a:pPr>
            <a:r>
              <a:rPr lang="en-US" dirty="0" smtClean="0"/>
              <a:t>“Making </a:t>
            </a:r>
            <a:r>
              <a:rPr lang="en-US" dirty="0"/>
              <a:t>a difference now means making a difference in my community </a:t>
            </a:r>
          </a:p>
          <a:p>
            <a:pPr marL="0" indent="0" algn="ctr">
              <a:buNone/>
            </a:pPr>
            <a:r>
              <a:rPr lang="en-US" dirty="0"/>
              <a:t>rather than in more distance ones.  There is still tension in betraying the formula.  I </a:t>
            </a:r>
          </a:p>
          <a:p>
            <a:pPr marL="0" indent="0" algn="ctr">
              <a:buNone/>
            </a:pPr>
            <a:r>
              <a:rPr lang="en-US" dirty="0"/>
              <a:t>still fear that by constructing my future as outlined above that my mentors and </a:t>
            </a:r>
          </a:p>
          <a:p>
            <a:pPr marL="0" indent="0" algn="ctr">
              <a:buNone/>
            </a:pPr>
            <a:r>
              <a:rPr lang="en-US" dirty="0" err="1"/>
              <a:t>womantors</a:t>
            </a:r>
            <a:r>
              <a:rPr lang="en-US" dirty="0"/>
              <a:t> will be disappointed in me, that I will have failed to reach my full potential. </a:t>
            </a:r>
          </a:p>
          <a:p>
            <a:pPr marL="0" indent="0" algn="ctr">
              <a:buNone/>
            </a:pPr>
            <a:r>
              <a:rPr lang="en-US" dirty="0"/>
              <a:t>That is what happens when potential is externally defined.  Internally defined potential </a:t>
            </a:r>
          </a:p>
          <a:p>
            <a:pPr marL="0" indent="0" algn="ctr">
              <a:buNone/>
            </a:pPr>
            <a:r>
              <a:rPr lang="en-US" dirty="0"/>
              <a:t>requires the strength to resist external definitions of success despite their strength or </a:t>
            </a:r>
          </a:p>
          <a:p>
            <a:pPr marL="0" indent="0" algn="ctr">
              <a:buNone/>
            </a:pPr>
            <a:r>
              <a:rPr lang="en-US" dirty="0"/>
              <a:t>pervasiveness.  To create a life that reflects one’s passions and expertise is indeed </a:t>
            </a:r>
          </a:p>
          <a:p>
            <a:pPr marL="0" indent="0" algn="ctr">
              <a:buNone/>
            </a:pPr>
            <a:r>
              <a:rPr lang="en-US" dirty="0"/>
              <a:t>the most expressive characteristic of “arrival.””  Anna M. Ortiz</a:t>
            </a:r>
          </a:p>
          <a:p>
            <a:pPr marL="0" indent="0" algn="ctr">
              <a:buNone/>
            </a:pPr>
            <a:endParaRPr lang="en-US" dirty="0"/>
          </a:p>
          <a:p>
            <a:pPr marL="0" indent="0" algn="ctr">
              <a:buNone/>
            </a:pPr>
            <a:r>
              <a:rPr lang="en-US" dirty="0"/>
              <a:t>“ While the combination of part-time work and motherhood has been the right choice </a:t>
            </a:r>
          </a:p>
          <a:p>
            <a:pPr marL="0" indent="0" algn="ctr">
              <a:buNone/>
            </a:pPr>
            <a:r>
              <a:rPr lang="en-US" dirty="0"/>
              <a:t>for me, it may not be for others.  A good colleague and friend who made the same </a:t>
            </a:r>
          </a:p>
          <a:p>
            <a:pPr marL="0" indent="0" algn="ctr">
              <a:buNone/>
            </a:pPr>
            <a:r>
              <a:rPr lang="en-US" dirty="0"/>
              <a:t>choice found that she could not incorporate the “insignificance” that goes with a </a:t>
            </a:r>
          </a:p>
          <a:p>
            <a:pPr marL="0" indent="0" algn="ctr">
              <a:buNone/>
            </a:pPr>
            <a:r>
              <a:rPr lang="en-US" dirty="0"/>
              <a:t>part-time position into her professional life.”  Terry </a:t>
            </a:r>
            <a:r>
              <a:rPr lang="en-US" dirty="0" err="1"/>
              <a:t>Zacker</a:t>
            </a:r>
            <a:endParaRPr lang="en-US" dirty="0"/>
          </a:p>
          <a:p>
            <a:pPr marL="0" indent="0" algn="ctr">
              <a:buNone/>
            </a:pPr>
            <a:endParaRPr lang="en-US" dirty="0"/>
          </a:p>
          <a:p>
            <a:pPr marL="0" indent="0" algn="ctr">
              <a:buNone/>
            </a:pPr>
            <a:r>
              <a:rPr lang="en-US" dirty="0"/>
              <a:t>“ As fulfilling as we may find our work, as pressing as the deadlines may be, and </a:t>
            </a:r>
          </a:p>
          <a:p>
            <a:pPr marL="0" indent="0" algn="ctr">
              <a:buNone/>
            </a:pPr>
            <a:r>
              <a:rPr lang="en-US" dirty="0"/>
              <a:t>as invasive as e-mail and voice mail and cell phones have become, nothing is more</a:t>
            </a:r>
          </a:p>
          <a:p>
            <a:pPr marL="0" indent="0" algn="ctr">
              <a:buNone/>
            </a:pPr>
            <a:r>
              <a:rPr lang="en-US" dirty="0"/>
              <a:t>important than maintaining a healthy balance and perspective about one’s work…</a:t>
            </a:r>
          </a:p>
          <a:p>
            <a:pPr marL="0" indent="0" algn="ctr">
              <a:buNone/>
            </a:pPr>
            <a:r>
              <a:rPr lang="en-US" dirty="0"/>
              <a:t>I still  work hard and take pride in doing a good job, but now I try to keep a “bigger</a:t>
            </a:r>
          </a:p>
          <a:p>
            <a:pPr marL="0" indent="0" algn="ctr">
              <a:buNone/>
            </a:pPr>
            <a:r>
              <a:rPr lang="en-US" dirty="0"/>
              <a:t>picture” in mind and not get bogged down by the inevitable multitude of tasks along the</a:t>
            </a:r>
          </a:p>
          <a:p>
            <a:pPr marL="0" indent="0" algn="ctr">
              <a:buNone/>
            </a:pPr>
            <a:r>
              <a:rPr lang="en-US" dirty="0"/>
              <a:t>way” Gail P. </a:t>
            </a:r>
            <a:r>
              <a:rPr lang="en-US" dirty="0" err="1"/>
              <a:t>Olyha</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support network</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 more responsive climate is needed for integrating work and family responsibilities for women to participate in an equal basis with their male colleagues in higher education. (AAUP, 2001) </a:t>
            </a:r>
          </a:p>
          <a:p>
            <a:r>
              <a:rPr lang="en-US" sz="2800" dirty="0" smtClean="0"/>
              <a:t>Institutions need to recognize that there is a need for broader and more inclusive policies. </a:t>
            </a:r>
          </a:p>
          <a:p>
            <a:r>
              <a:rPr lang="en-US" sz="2800" dirty="0" smtClean="0"/>
              <a:t>Once that is recognized women will be able to take advantage of institutional change and allow them to further in their careers while being able to care for their children and other family members.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support network</a:t>
            </a:r>
            <a:endParaRPr lang="en-US" dirty="0"/>
          </a:p>
        </p:txBody>
      </p:sp>
      <p:sp>
        <p:nvSpPr>
          <p:cNvPr id="3" name="Content Placeholder 2"/>
          <p:cNvSpPr>
            <a:spLocks noGrp="1"/>
          </p:cNvSpPr>
          <p:nvPr>
            <p:ph idx="1"/>
          </p:nvPr>
        </p:nvSpPr>
        <p:spPr/>
        <p:txBody>
          <a:bodyPr/>
          <a:lstStyle/>
          <a:p>
            <a:r>
              <a:rPr lang="en-US" dirty="0" smtClean="0"/>
              <a:t>Figure out what you really want, and who you need to talk to.</a:t>
            </a:r>
          </a:p>
          <a:p>
            <a:r>
              <a:rPr lang="en-US" dirty="0" smtClean="0"/>
              <a:t>Be prepared to tell others what you need.</a:t>
            </a:r>
          </a:p>
          <a:p>
            <a:r>
              <a:rPr lang="en-US" dirty="0" smtClean="0"/>
              <a:t>Figure out what you can offer in return.</a:t>
            </a:r>
          </a:p>
          <a:p>
            <a:r>
              <a:rPr lang="en-US" dirty="0" smtClean="0"/>
              <a:t>Always say thank you.</a:t>
            </a:r>
          </a:p>
          <a:p>
            <a:pPr marL="0" indent="0">
              <a:buNone/>
            </a:pPr>
            <a:endParaRPr lang="en-US" dirty="0" smtClean="0"/>
          </a:p>
          <a:p>
            <a:pPr marL="0" indent="0">
              <a:buNone/>
            </a:pPr>
            <a:r>
              <a:rPr lang="en-US" dirty="0" smtClean="0"/>
              <a:t>                                                  (Farrington, E, 2010)</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sz="4000" dirty="0" smtClean="0"/>
              <a:t>Can you make a difference?</a:t>
            </a:r>
          </a:p>
        </p:txBody>
      </p:sp>
      <p:sp>
        <p:nvSpPr>
          <p:cNvPr id="8195" name="Content Placeholder 2"/>
          <p:cNvSpPr>
            <a:spLocks noGrp="1"/>
          </p:cNvSpPr>
          <p:nvPr>
            <p:ph idx="1"/>
          </p:nvPr>
        </p:nvSpPr>
        <p:spPr>
          <a:xfrm>
            <a:off x="152400" y="1219200"/>
            <a:ext cx="6210300" cy="5029200"/>
          </a:xfrm>
        </p:spPr>
        <p:txBody>
          <a:bodyPr>
            <a:normAutofit fontScale="92500" lnSpcReduction="20000"/>
          </a:bodyPr>
          <a:lstStyle/>
          <a:p>
            <a:pPr marL="0" indent="0">
              <a:buNone/>
            </a:pPr>
            <a:r>
              <a:rPr lang="en-US" sz="3900" dirty="0" smtClean="0"/>
              <a:t>Pay it Forward</a:t>
            </a:r>
          </a:p>
          <a:p>
            <a:r>
              <a:rPr lang="en-US" sz="2400" dirty="0" smtClean="0"/>
              <a:t>“Sharing the </a:t>
            </a:r>
            <a:r>
              <a:rPr lang="en-US" sz="2400" dirty="0"/>
              <a:t>lessons that I have learned, resources, and opportunities, whereas, creating a sense of community that may encourage new scholars to continue seeking their own voice.” (Women of color in higher education, </a:t>
            </a:r>
            <a:r>
              <a:rPr lang="en-US" sz="2400" dirty="0" err="1"/>
              <a:t>pg</a:t>
            </a:r>
            <a:r>
              <a:rPr lang="en-US" sz="2400" dirty="0"/>
              <a:t> 297)</a:t>
            </a:r>
          </a:p>
          <a:p>
            <a:r>
              <a:rPr lang="en-US" sz="2400" dirty="0"/>
              <a:t>Peer mentors to each other. We know the answers, the politics, and power structure but we do not share with each other.</a:t>
            </a:r>
          </a:p>
          <a:p>
            <a:r>
              <a:rPr lang="en-US" sz="2400" dirty="0"/>
              <a:t>Retention of women is a struggle. We need to teach each other the “tricks” so  they may be able to play the “game.” (</a:t>
            </a:r>
            <a:r>
              <a:rPr lang="en-US" sz="2400" dirty="0" smtClean="0"/>
              <a:t>Farrington, 2010)</a:t>
            </a:r>
            <a:endParaRPr lang="en-US" sz="2400" dirty="0"/>
          </a:p>
          <a:p>
            <a:r>
              <a:rPr lang="en-US" sz="2400" dirty="0"/>
              <a:t>“Women need to work together, if we are to move forward as a group or individually” (Evans, 2006</a:t>
            </a:r>
            <a:r>
              <a:rPr lang="en-US" sz="2400" dirty="0" smtClean="0"/>
              <a:t>)</a:t>
            </a:r>
            <a:endParaRPr lang="en-US" sz="2400" dirty="0"/>
          </a:p>
        </p:txBody>
      </p:sp>
      <p:pic>
        <p:nvPicPr>
          <p:cNvPr id="8196" name="Picture 2" descr="http://t0.gstatic.com/images?q=tbn:ANd9GcRnLrH9wtQ-fd93X8DleKWDZCzIf7rm5uKrDLQT5goTnlEEvtIFxA"/>
          <p:cNvPicPr>
            <a:picLocks noChangeAspect="1" noChangeArrowheads="1"/>
          </p:cNvPicPr>
          <p:nvPr/>
        </p:nvPicPr>
        <p:blipFill>
          <a:blip r:embed="rId3" cstate="print"/>
          <a:srcRect/>
          <a:stretch>
            <a:fillRect/>
          </a:stretch>
        </p:blipFill>
        <p:spPr bwMode="auto">
          <a:xfrm>
            <a:off x="6705600" y="2247106"/>
            <a:ext cx="2362200" cy="3125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4292</TotalTime>
  <Words>1035</Words>
  <Application>Microsoft Office PowerPoint</Application>
  <PresentationFormat>On-screen Show (4:3)</PresentationFormat>
  <Paragraphs>146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Use of Support Networks to Further Mothers in Student Affairs</vt:lpstr>
      <vt:lpstr>Mothers in Student Affairs</vt:lpstr>
      <vt:lpstr>Excellence and Student Affairs</vt:lpstr>
      <vt:lpstr>Excellence and Student Affairs</vt:lpstr>
      <vt:lpstr>Excellence &amp; External and Internal Pressures</vt:lpstr>
      <vt:lpstr>Excellence  &amp;  Compromise in Career and Family Is Excellence the Same for Everyone?</vt:lpstr>
      <vt:lpstr>Building support network</vt:lpstr>
      <vt:lpstr>Building support network</vt:lpstr>
      <vt:lpstr>Can you make a difference?</vt:lpstr>
      <vt:lpstr>Mothers in Student Affairs (MSA)</vt:lpstr>
      <vt:lpstr>Mothers in Student Affairs (MSA)</vt:lpstr>
      <vt:lpstr>Mothers in Student Affairs (MSA)</vt:lpstr>
      <vt:lpstr>PowerPoint Presentation</vt:lpstr>
      <vt:lpstr>References</vt:lpstr>
    </vt:vector>
  </TitlesOfParts>
  <Company>Suffolk County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Women Absent…. or are they?</dc:title>
  <dc:creator>velazqt</dc:creator>
  <cp:lastModifiedBy>SCCC</cp:lastModifiedBy>
  <cp:revision>278</cp:revision>
  <cp:lastPrinted>2014-03-26T14:39:41Z</cp:lastPrinted>
  <dcterms:created xsi:type="dcterms:W3CDTF">2013-01-03T14:42:36Z</dcterms:created>
  <dcterms:modified xsi:type="dcterms:W3CDTF">2014-03-27T16:48:11Z</dcterms:modified>
</cp:coreProperties>
</file>