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1" r:id="rId2"/>
    <p:sldId id="259" r:id="rId3"/>
    <p:sldId id="263" r:id="rId4"/>
    <p:sldId id="271" r:id="rId5"/>
    <p:sldId id="264" r:id="rId6"/>
    <p:sldId id="276" r:id="rId7"/>
    <p:sldId id="274" r:id="rId8"/>
    <p:sldId id="275" r:id="rId9"/>
    <p:sldId id="265" r:id="rId10"/>
    <p:sldId id="280" r:id="rId11"/>
    <p:sldId id="279" r:id="rId12"/>
    <p:sldId id="266" r:id="rId13"/>
    <p:sldId id="278" r:id="rId14"/>
    <p:sldId id="277" r:id="rId15"/>
    <p:sldId id="270" r:id="rId16"/>
    <p:sldId id="281" r:id="rId17"/>
    <p:sldId id="282" r:id="rId18"/>
    <p:sldId id="260" r:id="rId19"/>
    <p:sldId id="267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F1C2973-C3E9-401A-A5F2-33CE5069D37E}">
          <p14:sldIdLst>
            <p14:sldId id="261"/>
            <p14:sldId id="259"/>
            <p14:sldId id="263"/>
            <p14:sldId id="271"/>
            <p14:sldId id="264"/>
            <p14:sldId id="276"/>
            <p14:sldId id="274"/>
            <p14:sldId id="275"/>
            <p14:sldId id="265"/>
            <p14:sldId id="280"/>
            <p14:sldId id="279"/>
            <p14:sldId id="266"/>
            <p14:sldId id="278"/>
            <p14:sldId id="277"/>
            <p14:sldId id="270"/>
            <p14:sldId id="281"/>
            <p14:sldId id="282"/>
            <p14:sldId id="260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D5E2657-E7B3-43DB-B99F-801E8E895E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3646D29-B594-43CB-B954-2B6C0D82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9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2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2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47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73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97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8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4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5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4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2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Jo, Elaine,</a:t>
            </a:r>
            <a:r>
              <a:rPr lang="en-US" baseline="0" dirty="0" smtClean="0"/>
              <a:t> 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1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en-US" dirty="0" smtClean="0"/>
          </a:p>
          <a:p>
            <a:pPr rtl="0" eaLnBrk="1" fontAlgn="t" latinLnBrk="0" hangingPunct="1"/>
            <a:r>
              <a:rPr lang="en-US" dirty="0" smtClean="0"/>
              <a:t>Jo</a:t>
            </a:r>
          </a:p>
          <a:p>
            <a:pPr rtl="0" eaLnBrk="1" fontAlgn="t" latinLnBrk="0" hangingPunct="1"/>
            <a:endParaRPr lang="en-US" dirty="0" smtClean="0"/>
          </a:p>
          <a:p>
            <a:pPr rtl="0" eaLnBrk="1" fontAlgn="t" latinLnBrk="0" hangingPunct="1"/>
            <a:r>
              <a:rPr lang="en-US" dirty="0" smtClean="0"/>
              <a:t>Altruistic integrity as the foundation: better for others and for the organization,</a:t>
            </a:r>
            <a:r>
              <a:rPr lang="en-US" baseline="0" dirty="0" smtClean="0"/>
              <a:t> not the leader putting him/herself first</a:t>
            </a:r>
            <a:endParaRPr lang="en-US" dirty="0"/>
          </a:p>
          <a:p>
            <a:pPr rtl="0" eaLnBrk="1" fontAlgn="t" latinLnBrk="0" hangingPunct="1"/>
            <a:endParaRPr lang="en-US" dirty="0"/>
          </a:p>
          <a:p>
            <a:pPr rtl="0" eaLnBrk="1" fontAlgn="t" latinLnBrk="0" hangingPunct="1"/>
            <a:r>
              <a:rPr lang="en-US" dirty="0"/>
              <a:t>Idealized influence</a:t>
            </a:r>
          </a:p>
          <a:p>
            <a:pPr rtl="0" eaLnBrk="1" fontAlgn="t" latinLnBrk="0" hangingPunct="1"/>
            <a:r>
              <a:rPr lang="en-US" dirty="0" smtClean="0"/>
              <a:t>Trust as foundational to sponsorship</a:t>
            </a:r>
            <a:endParaRPr lang="en-US" dirty="0"/>
          </a:p>
          <a:p>
            <a:pPr rtl="0" eaLnBrk="1" fontAlgn="t" latinLnBrk="0" hangingPunct="1"/>
            <a:endParaRPr lang="en-US" dirty="0"/>
          </a:p>
          <a:p>
            <a:pPr rtl="0" eaLnBrk="1" fontAlgn="t" latinLnBrk="0" hangingPunct="1"/>
            <a:r>
              <a:rPr lang="en-US" dirty="0"/>
              <a:t>Inspirational motivation</a:t>
            </a:r>
          </a:p>
          <a:p>
            <a:pPr rtl="0" eaLnBrk="1" fontAlgn="t" latinLnBrk="0" hangingPunct="1"/>
            <a:r>
              <a:rPr lang="en-US" dirty="0" smtClean="0"/>
              <a:t>Providing </a:t>
            </a:r>
            <a:r>
              <a:rPr lang="en-US" dirty="0"/>
              <a:t>for true empowerment </a:t>
            </a:r>
            <a:r>
              <a:rPr lang="en-US" dirty="0" smtClean="0"/>
              <a:t>of staff supports succession planning</a:t>
            </a:r>
            <a:endParaRPr lang="en-US" dirty="0"/>
          </a:p>
          <a:p>
            <a:pPr rtl="0" eaLnBrk="1" fontAlgn="t" latinLnBrk="0" hangingPunct="1"/>
            <a:endParaRPr lang="en-US" dirty="0"/>
          </a:p>
          <a:p>
            <a:pPr rtl="0" eaLnBrk="1" fontAlgn="t" latinLnBrk="0" hangingPunct="1"/>
            <a:r>
              <a:rPr lang="en-US" dirty="0"/>
              <a:t>Intellectual stimulation</a:t>
            </a:r>
          </a:p>
          <a:p>
            <a:pPr rtl="0" eaLnBrk="1" fontAlgn="t" latinLnBrk="0" hangingPunct="1"/>
            <a:r>
              <a:rPr lang="en-US" dirty="0" smtClean="0"/>
              <a:t>Learning culture lends</a:t>
            </a:r>
            <a:r>
              <a:rPr lang="en-US" baseline="0" dirty="0" smtClean="0"/>
              <a:t> support to succession planning</a:t>
            </a:r>
            <a:endParaRPr lang="en-US" dirty="0"/>
          </a:p>
          <a:p>
            <a:pPr rtl="0" eaLnBrk="1" fontAlgn="t" latinLnBrk="0" hangingPunct="1"/>
            <a:endParaRPr lang="en-US" dirty="0"/>
          </a:p>
          <a:p>
            <a:pPr rtl="0" eaLnBrk="1" fontAlgn="t" latinLnBrk="0" hangingPunct="1"/>
            <a:r>
              <a:rPr lang="en-US" dirty="0"/>
              <a:t>Individualized consideration</a:t>
            </a:r>
          </a:p>
          <a:p>
            <a:pPr rtl="0" eaLnBrk="1" fontAlgn="t" latinLnBrk="0" hangingPunct="1"/>
            <a:r>
              <a:rPr lang="en-US" dirty="0"/>
              <a:t>Whether followers are treated as ends or means, whether their unique dignity and interests are respected or not</a:t>
            </a:r>
            <a:r>
              <a:rPr lang="en-US" dirty="0" smtClean="0"/>
              <a:t>.  Foundational for sponsorship.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2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9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41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12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Jo, Elaine, Ken</a:t>
            </a:r>
          </a:p>
          <a:p>
            <a:endParaRPr lang="en-US" dirty="0" smtClean="0"/>
          </a:p>
          <a:p>
            <a:r>
              <a:rPr lang="en-US" dirty="0" smtClean="0"/>
              <a:t>Introduce short stories from</a:t>
            </a:r>
            <a:r>
              <a:rPr lang="en-US" baseline="0" dirty="0" smtClean="0"/>
              <a:t> our own careers about sponsorship or succession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D29-B594-43CB-B954-2B6C0D822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5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5AF4FB6-9892-4862-A974-B27DC37CEA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2F7A57-CA84-43C4-967D-D7BC3ED084EE}" type="datetimeFigureOut">
              <a:rPr lang="en-US" smtClean="0"/>
              <a:t>4/3/2014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S1048-9843(99)00016-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ytime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486" y="838200"/>
            <a:ext cx="7543800" cy="1200329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663300"/>
                </a:solidFill>
                <a:ea typeface="Calibri"/>
                <a:cs typeface="Times New Roman"/>
              </a:rPr>
              <a:t>Reinventing Leadership Priorities: Succession Planning and Sponsorship </a:t>
            </a:r>
            <a:endParaRPr lang="en-US" sz="3600" b="1" dirty="0">
              <a:solidFill>
                <a:srgbClr val="66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548983"/>
            <a:ext cx="657462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Jo Campbell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Higher Education Administration Doctoral Student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Bowling Green State University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Ken Borland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Professor, Higher Education &amp; Student Affairs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Bowling Green State University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Elaine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Turner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Director, Residence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Life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Elon University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929" y="5334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72" y="3200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60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04982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663300"/>
                </a:solidFill>
              </a:rPr>
              <a:t>The Hidden Brain Drain</a:t>
            </a:r>
            <a:endParaRPr lang="en-US" sz="4000" b="1" dirty="0">
              <a:solidFill>
                <a:srgbClr val="663300"/>
              </a:solidFill>
            </a:endParaRPr>
          </a:p>
        </p:txBody>
      </p:sp>
      <p:pic>
        <p:nvPicPr>
          <p:cNvPr id="1026" name="Picture 2" descr="https://encrypted-tbn1.gstatic.com/images?q=tbn:ANd9GcTSdj9nvbXVvRaJz88bsbxMQrUxALLoPSAlwwFUayXxKi3jNt5dd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825" y="1"/>
            <a:ext cx="21641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347409"/>
            <a:ext cx="8305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</a:t>
            </a:r>
            <a:r>
              <a:rPr lang="en-US" sz="2800" dirty="0" smtClean="0"/>
              <a:t>hy do many highly qualified underrepresented professionals </a:t>
            </a:r>
            <a:r>
              <a:rPr lang="en-US" sz="2800" dirty="0"/>
              <a:t>leave their jobs or </a:t>
            </a:r>
            <a:r>
              <a:rPr lang="en-US" sz="2800" dirty="0" smtClean="0"/>
              <a:t>stay, </a:t>
            </a:r>
            <a:r>
              <a:rPr lang="en-US" sz="2800" dirty="0"/>
              <a:t>but languish on the </a:t>
            </a:r>
            <a:r>
              <a:rPr lang="en-US" sz="2800" dirty="0" smtClean="0"/>
              <a:t>sidelines? 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Inadequate 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Work/Life Conflicts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Hidden Biases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Diminished Loyalty, Trust and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358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04982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663300"/>
                </a:solidFill>
              </a:rPr>
              <a:t>The Hidden Brain Drain</a:t>
            </a:r>
            <a:endParaRPr lang="en-US" sz="4000" b="1" dirty="0">
              <a:solidFill>
                <a:srgbClr val="663300"/>
              </a:solidFill>
            </a:endParaRPr>
          </a:p>
        </p:txBody>
      </p:sp>
      <p:pic>
        <p:nvPicPr>
          <p:cNvPr id="1026" name="Picture 2" descr="https://encrypted-tbn1.gstatic.com/images?q=tbn:ANd9GcTSdj9nvbXVvRaJz88bsbxMQrUxALLoPSAlwwFUayXxKi3jNt5dd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825" y="1"/>
            <a:ext cx="21641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347409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/>
              <a:t>How do we </a:t>
            </a:r>
            <a:r>
              <a:rPr lang="en-US" sz="3200" dirty="0" smtClean="0"/>
              <a:t>retain and promote top underrepresented talent in </a:t>
            </a:r>
            <a:r>
              <a:rPr lang="en-US" sz="3200" dirty="0"/>
              <a:t>S</a:t>
            </a:r>
            <a:r>
              <a:rPr lang="en-US" sz="3200" dirty="0" smtClean="0"/>
              <a:t>tudent Affairs?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Sponsoring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Training and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Invest in your Employees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Succession Planning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Work Relationships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Stressors/Well-being in the work place</a:t>
            </a:r>
            <a:endParaRPr lang="en-US" sz="28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47" y="3772"/>
            <a:ext cx="8915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Succession Planning Steps</a:t>
            </a:r>
          </a:p>
          <a:p>
            <a:pPr algn="ctr"/>
            <a:r>
              <a:rPr lang="en-US" sz="2800" b="1" dirty="0" smtClean="0"/>
              <a:t>U.S. Office of Personnel Management</a:t>
            </a:r>
          </a:p>
          <a:p>
            <a:pPr algn="ctr"/>
            <a:endParaRPr lang="en-US" sz="1000" b="1" dirty="0"/>
          </a:p>
          <a:p>
            <a:pPr algn="ctr"/>
            <a:r>
              <a:rPr lang="en-US" b="1" dirty="0" smtClean="0"/>
              <a:t>https</a:t>
            </a:r>
            <a:r>
              <a:rPr lang="en-US" b="1" dirty="0"/>
              <a:t>://www.opm.gov/policy-data-oversight/human-capital-management/reference-materials/leadership-knowledge-management/successionplanning.pdf</a:t>
            </a:r>
            <a:endParaRPr lang="en-US" b="1" dirty="0" smtClean="0"/>
          </a:p>
          <a:p>
            <a:endParaRPr lang="en-US" b="1" dirty="0"/>
          </a:p>
          <a:p>
            <a:r>
              <a:rPr lang="en-US" sz="2800" b="1" dirty="0" smtClean="0"/>
              <a:t>Step </a:t>
            </a:r>
            <a:r>
              <a:rPr lang="en-US" sz="2800" b="1" dirty="0"/>
              <a:t>1: Link Strategic and Workforce Planning Decisions</a:t>
            </a:r>
          </a:p>
          <a:p>
            <a:r>
              <a:rPr lang="en-US" dirty="0" smtClean="0"/>
              <a:t>Identify long-term </a:t>
            </a:r>
            <a:r>
              <a:rPr lang="en-US" dirty="0"/>
              <a:t>vision and direction</a:t>
            </a:r>
          </a:p>
          <a:p>
            <a:r>
              <a:rPr lang="en-US" dirty="0" smtClean="0"/>
              <a:t>Analyze </a:t>
            </a:r>
            <a:r>
              <a:rPr lang="en-US" dirty="0"/>
              <a:t>future requirements for products and services</a:t>
            </a:r>
          </a:p>
          <a:p>
            <a:r>
              <a:rPr lang="en-US" dirty="0" smtClean="0"/>
              <a:t>Use </a:t>
            </a:r>
            <a:r>
              <a:rPr lang="en-US" dirty="0"/>
              <a:t>data already collected</a:t>
            </a:r>
          </a:p>
          <a:p>
            <a:r>
              <a:rPr lang="en-US" dirty="0" smtClean="0"/>
              <a:t>Connect </a:t>
            </a:r>
            <a:r>
              <a:rPr lang="en-US" dirty="0"/>
              <a:t>succession planning to the values of the organization</a:t>
            </a:r>
          </a:p>
          <a:p>
            <a:r>
              <a:rPr lang="en-US" dirty="0" smtClean="0"/>
              <a:t>Connect </a:t>
            </a:r>
            <a:r>
              <a:rPr lang="en-US" dirty="0"/>
              <a:t>succession planning to the needs and interests of senior leaders.</a:t>
            </a:r>
          </a:p>
          <a:p>
            <a:endParaRPr lang="en-US" b="1" dirty="0" smtClean="0"/>
          </a:p>
          <a:p>
            <a:r>
              <a:rPr lang="en-US" sz="2800" b="1" dirty="0" smtClean="0"/>
              <a:t>Step </a:t>
            </a:r>
            <a:r>
              <a:rPr lang="en-US" sz="2800" b="1" dirty="0"/>
              <a:t>2: Analyze Gaps</a:t>
            </a:r>
          </a:p>
          <a:p>
            <a:r>
              <a:rPr lang="en-US" dirty="0" smtClean="0"/>
              <a:t>Identify </a:t>
            </a:r>
            <a:r>
              <a:rPr lang="en-US" dirty="0"/>
              <a:t>core competencies and technical competency requirements</a:t>
            </a:r>
          </a:p>
          <a:p>
            <a:r>
              <a:rPr lang="en-US" dirty="0" smtClean="0"/>
              <a:t>Determine </a:t>
            </a:r>
            <a:r>
              <a:rPr lang="en-US" dirty="0"/>
              <a:t>current supply and anticipated demand</a:t>
            </a:r>
          </a:p>
          <a:p>
            <a:r>
              <a:rPr lang="en-US" dirty="0" smtClean="0"/>
              <a:t>Determine </a:t>
            </a:r>
            <a:r>
              <a:rPr lang="en-US" dirty="0"/>
              <a:t>talents needed for the long term</a:t>
            </a:r>
          </a:p>
          <a:p>
            <a:r>
              <a:rPr lang="en-US" dirty="0" smtClean="0"/>
              <a:t>Identify “</a:t>
            </a:r>
            <a:r>
              <a:rPr lang="en-US" dirty="0"/>
              <a:t>real” continuity issues</a:t>
            </a:r>
          </a:p>
          <a:p>
            <a:r>
              <a:rPr lang="en-US" dirty="0" smtClean="0"/>
              <a:t>Develop </a:t>
            </a:r>
            <a:r>
              <a:rPr lang="en-US" dirty="0"/>
              <a:t>a business plan based on long-term talent needs, not on position replacement.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4508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"/>
            <a:ext cx="8839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Step 3: Identify Talent Pools</a:t>
            </a:r>
          </a:p>
          <a:p>
            <a:r>
              <a:rPr lang="en-US" dirty="0" smtClean="0"/>
              <a:t>Use </a:t>
            </a:r>
            <a:r>
              <a:rPr lang="en-US" dirty="0"/>
              <a:t>pools of candidates vs. development of positions</a:t>
            </a:r>
          </a:p>
          <a:p>
            <a:r>
              <a:rPr lang="en-US" dirty="0" smtClean="0"/>
              <a:t>Identify </a:t>
            </a:r>
            <a:r>
              <a:rPr lang="en-US" dirty="0"/>
              <a:t>talent with critical competencies from multiple levels—early in careers and often</a:t>
            </a:r>
          </a:p>
          <a:p>
            <a:r>
              <a:rPr lang="en-US" dirty="0" smtClean="0"/>
              <a:t>assessing </a:t>
            </a:r>
            <a:r>
              <a:rPr lang="en-US" dirty="0"/>
              <a:t>competency and skill levels of current workforce, using assessment instrument(s)</a:t>
            </a:r>
          </a:p>
          <a:p>
            <a:r>
              <a:rPr lang="en-US" dirty="0" smtClean="0"/>
              <a:t>Use </a:t>
            </a:r>
            <a:r>
              <a:rPr lang="en-US" dirty="0"/>
              <a:t>360° feedback for development purposes</a:t>
            </a:r>
          </a:p>
          <a:p>
            <a:r>
              <a:rPr lang="en-US" dirty="0" smtClean="0"/>
              <a:t>Analyze </a:t>
            </a:r>
            <a:r>
              <a:rPr lang="en-US" dirty="0"/>
              <a:t>external sources of talent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800" b="1" dirty="0"/>
              <a:t>Step 4: Develop Succession Strategies</a:t>
            </a:r>
          </a:p>
          <a:p>
            <a:r>
              <a:rPr lang="en-US" dirty="0"/>
              <a:t>• </a:t>
            </a:r>
            <a:r>
              <a:rPr lang="en-US" dirty="0" smtClean="0"/>
              <a:t>Identify </a:t>
            </a:r>
            <a:r>
              <a:rPr lang="en-US" u="sng" dirty="0"/>
              <a:t>recruitment</a:t>
            </a:r>
            <a:r>
              <a:rPr lang="en-US" dirty="0"/>
              <a:t> strategies:</a:t>
            </a:r>
          </a:p>
          <a:p>
            <a:pPr lvl="1"/>
            <a:r>
              <a:rPr lang="en-US" dirty="0"/>
              <a:t>- Recruitment and relocation bonuses</a:t>
            </a:r>
          </a:p>
          <a:p>
            <a:pPr lvl="1"/>
            <a:r>
              <a:rPr lang="en-US" dirty="0"/>
              <a:t>- Special programs</a:t>
            </a:r>
          </a:p>
          <a:p>
            <a:r>
              <a:rPr lang="en-US" dirty="0"/>
              <a:t>• </a:t>
            </a:r>
            <a:r>
              <a:rPr lang="en-US" dirty="0" smtClean="0"/>
              <a:t>Identify </a:t>
            </a:r>
            <a:r>
              <a:rPr lang="en-US" u="sng" dirty="0"/>
              <a:t>retention</a:t>
            </a:r>
            <a:r>
              <a:rPr lang="en-US" dirty="0"/>
              <a:t> strategies:</a:t>
            </a:r>
          </a:p>
          <a:p>
            <a:pPr lvl="1"/>
            <a:r>
              <a:rPr lang="en-US" dirty="0"/>
              <a:t>- Retention bonuses</a:t>
            </a:r>
          </a:p>
          <a:p>
            <a:pPr lvl="1"/>
            <a:r>
              <a:rPr lang="en-US" dirty="0"/>
              <a:t>- Quality of work life programs</a:t>
            </a:r>
          </a:p>
          <a:p>
            <a:r>
              <a:rPr lang="en-US" dirty="0"/>
              <a:t>• </a:t>
            </a:r>
            <a:r>
              <a:rPr lang="en-US" dirty="0" smtClean="0"/>
              <a:t>Identify </a:t>
            </a:r>
            <a:r>
              <a:rPr lang="en-US" u="sng" dirty="0"/>
              <a:t>development/learning</a:t>
            </a:r>
            <a:r>
              <a:rPr lang="en-US" dirty="0"/>
              <a:t> strategies:</a:t>
            </a:r>
          </a:p>
          <a:p>
            <a:pPr lvl="1"/>
            <a:r>
              <a:rPr lang="en-US" dirty="0"/>
              <a:t>- Planned job assignments</a:t>
            </a:r>
          </a:p>
          <a:p>
            <a:pPr lvl="1"/>
            <a:r>
              <a:rPr lang="en-US" dirty="0"/>
              <a:t>- Formal development</a:t>
            </a:r>
          </a:p>
          <a:p>
            <a:pPr lvl="1"/>
            <a:r>
              <a:rPr lang="en-US" dirty="0"/>
              <a:t>- Coaching and mentoring</a:t>
            </a:r>
          </a:p>
          <a:p>
            <a:pPr lvl="1"/>
            <a:r>
              <a:rPr lang="en-US" dirty="0"/>
              <a:t>- Assessment and feedback</a:t>
            </a:r>
          </a:p>
          <a:p>
            <a:pPr lvl="1"/>
            <a:r>
              <a:rPr lang="en-US" dirty="0"/>
              <a:t>- Action learning projects</a:t>
            </a:r>
          </a:p>
          <a:p>
            <a:pPr lvl="1"/>
            <a:r>
              <a:rPr lang="en-US" dirty="0"/>
              <a:t>- Communities of practice</a:t>
            </a:r>
          </a:p>
          <a:p>
            <a:pPr lvl="1"/>
            <a:r>
              <a:rPr lang="en-US" dirty="0"/>
              <a:t>- </a:t>
            </a:r>
            <a:r>
              <a:rPr lang="en-US" dirty="0" smtClean="0"/>
              <a:t>Shadowing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59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791"/>
            <a:ext cx="81534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Step </a:t>
            </a:r>
            <a:r>
              <a:rPr lang="en-US" sz="2800" b="1" dirty="0"/>
              <a:t>5: Implement Succession Strategies</a:t>
            </a:r>
          </a:p>
          <a:p>
            <a:r>
              <a:rPr lang="en-US" dirty="0" smtClean="0"/>
              <a:t>Implement </a:t>
            </a:r>
            <a:r>
              <a:rPr lang="en-US" dirty="0"/>
              <a:t>recruitment </a:t>
            </a:r>
            <a:r>
              <a:rPr lang="en-US" dirty="0" smtClean="0"/>
              <a:t>strategies</a:t>
            </a:r>
            <a:endParaRPr lang="en-US" dirty="0"/>
          </a:p>
          <a:p>
            <a:r>
              <a:rPr lang="en-US" dirty="0" smtClean="0"/>
              <a:t>Implement </a:t>
            </a:r>
            <a:r>
              <a:rPr lang="en-US" dirty="0"/>
              <a:t>retention </a:t>
            </a:r>
            <a:r>
              <a:rPr lang="en-US" dirty="0" smtClean="0"/>
              <a:t>strategies</a:t>
            </a:r>
            <a:endParaRPr lang="en-US" dirty="0"/>
          </a:p>
          <a:p>
            <a:r>
              <a:rPr lang="en-US" dirty="0" smtClean="0"/>
              <a:t>Implement </a:t>
            </a:r>
            <a:r>
              <a:rPr lang="en-US" dirty="0"/>
              <a:t>development/learning </a:t>
            </a:r>
            <a:r>
              <a:rPr lang="en-US" dirty="0" smtClean="0"/>
              <a:t>strategies</a:t>
            </a:r>
            <a:endParaRPr lang="en-US" dirty="0"/>
          </a:p>
          <a:p>
            <a:r>
              <a:rPr lang="en-US" dirty="0"/>
              <a:t>Communication planning</a:t>
            </a:r>
          </a:p>
          <a:p>
            <a:r>
              <a:rPr lang="en-US" dirty="0" smtClean="0"/>
              <a:t>Determine </a:t>
            </a:r>
            <a:r>
              <a:rPr lang="en-US" dirty="0"/>
              <a:t>and </a:t>
            </a:r>
            <a:r>
              <a:rPr lang="en-US" dirty="0" smtClean="0"/>
              <a:t>apply </a:t>
            </a:r>
            <a:r>
              <a:rPr lang="en-US" dirty="0"/>
              <a:t>measures of success</a:t>
            </a:r>
          </a:p>
          <a:p>
            <a:r>
              <a:rPr lang="en-US" dirty="0" smtClean="0"/>
              <a:t>Link </a:t>
            </a:r>
            <a:r>
              <a:rPr lang="en-US" dirty="0"/>
              <a:t>succession planning to HR processes</a:t>
            </a:r>
          </a:p>
          <a:p>
            <a:pPr lvl="1"/>
            <a:r>
              <a:rPr lang="en-US" dirty="0"/>
              <a:t>– Performance management</a:t>
            </a:r>
          </a:p>
          <a:p>
            <a:pPr lvl="1"/>
            <a:r>
              <a:rPr lang="en-US" dirty="0"/>
              <a:t>– Compensation</a:t>
            </a:r>
          </a:p>
          <a:p>
            <a:pPr lvl="1"/>
            <a:r>
              <a:rPr lang="en-US" dirty="0"/>
              <a:t>– Recognition</a:t>
            </a:r>
          </a:p>
          <a:p>
            <a:pPr lvl="1"/>
            <a:r>
              <a:rPr lang="en-US" dirty="0"/>
              <a:t>– Recruitment and retention</a:t>
            </a:r>
          </a:p>
          <a:p>
            <a:pPr lvl="1"/>
            <a:r>
              <a:rPr lang="en-US" dirty="0"/>
              <a:t>– Workforce planning</a:t>
            </a:r>
          </a:p>
          <a:p>
            <a:r>
              <a:rPr lang="en-US" dirty="0" smtClean="0"/>
              <a:t>Implement </a:t>
            </a:r>
            <a:r>
              <a:rPr lang="en-US" dirty="0"/>
              <a:t>strategies for maintaining senior level commitment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800" b="1" dirty="0"/>
              <a:t>Step </a:t>
            </a:r>
            <a:r>
              <a:rPr lang="en-US" sz="2800" b="1" dirty="0" smtClean="0"/>
              <a:t>6: </a:t>
            </a:r>
            <a:r>
              <a:rPr lang="en-US" sz="2800" b="1" dirty="0"/>
              <a:t>Monitor and Evaluate</a:t>
            </a:r>
          </a:p>
          <a:p>
            <a:r>
              <a:rPr lang="en-US" dirty="0" smtClean="0"/>
              <a:t>Track </a:t>
            </a:r>
            <a:r>
              <a:rPr lang="en-US" dirty="0"/>
              <a:t>selections from talent pools</a:t>
            </a:r>
          </a:p>
          <a:p>
            <a:r>
              <a:rPr lang="en-US" dirty="0" smtClean="0"/>
              <a:t>Listen </a:t>
            </a:r>
            <a:r>
              <a:rPr lang="en-US" dirty="0"/>
              <a:t>to leader feedback on success of internal talent and internal hires</a:t>
            </a:r>
          </a:p>
          <a:p>
            <a:r>
              <a:rPr lang="en-US" dirty="0" smtClean="0"/>
              <a:t>Analyze </a:t>
            </a:r>
            <a:r>
              <a:rPr lang="en-US" dirty="0"/>
              <a:t>satisfaction surveys from customers, employees, and stakeholders</a:t>
            </a:r>
          </a:p>
          <a:p>
            <a:r>
              <a:rPr lang="en-US" dirty="0" smtClean="0"/>
              <a:t>Assess </a:t>
            </a:r>
            <a:r>
              <a:rPr lang="en-US" dirty="0"/>
              <a:t>response to changing requirements and needs.</a:t>
            </a:r>
          </a:p>
        </p:txBody>
      </p:sp>
    </p:spTree>
    <p:extLst>
      <p:ext uri="{BB962C8B-B14F-4D97-AF65-F5344CB8AC3E}">
        <p14:creationId xmlns:p14="http://schemas.microsoft.com/office/powerpoint/2010/main" val="2154909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9"/>
          <a:stretch/>
        </p:blipFill>
        <p:spPr bwMode="auto">
          <a:xfrm>
            <a:off x="152400" y="685800"/>
            <a:ext cx="88392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64068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Study #1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2544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"/>
          <a:stretch/>
        </p:blipFill>
        <p:spPr bwMode="auto">
          <a:xfrm>
            <a:off x="457200" y="685800"/>
            <a:ext cx="83058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Study #2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50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8" t="1691"/>
          <a:stretch/>
        </p:blipFill>
        <p:spPr bwMode="auto">
          <a:xfrm>
            <a:off x="772886" y="1012371"/>
            <a:ext cx="8301217" cy="5693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81000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Study #3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674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381000"/>
            <a:ext cx="4038601" cy="5943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7200" dirty="0" smtClean="0"/>
              <a:t>Q &amp; A</a:t>
            </a:r>
          </a:p>
          <a:p>
            <a:r>
              <a:rPr lang="en-US" sz="4000" dirty="0" smtClean="0"/>
              <a:t>How will you get </a:t>
            </a:r>
            <a:r>
              <a:rPr lang="en-US" sz="4000" dirty="0"/>
              <a:t>or become a </a:t>
            </a:r>
            <a:r>
              <a:rPr lang="en-US" sz="4000" dirty="0" smtClean="0"/>
              <a:t>sponsor? </a:t>
            </a:r>
          </a:p>
          <a:p>
            <a:r>
              <a:rPr lang="en-US" sz="4000" dirty="0" smtClean="0"/>
              <a:t>How will you </a:t>
            </a:r>
            <a:r>
              <a:rPr lang="en-US" sz="4000" dirty="0"/>
              <a:t>create a succession plan for </a:t>
            </a:r>
            <a:r>
              <a:rPr lang="en-US" sz="4000" dirty="0" smtClean="0"/>
              <a:t>your unit? </a:t>
            </a:r>
          </a:p>
          <a:p>
            <a:r>
              <a:rPr lang="en-US" sz="4000" dirty="0" smtClean="0"/>
              <a:t>Questions we can answer for you?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26005"/>
            <a:ext cx="3005137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151" y="1226005"/>
            <a:ext cx="4528469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988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0886"/>
            <a:ext cx="8229600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References</a:t>
            </a:r>
          </a:p>
          <a:p>
            <a:pPr fontAlgn="base"/>
            <a:endParaRPr lang="en-US" sz="1400" dirty="0"/>
          </a:p>
          <a:p>
            <a:pPr fontAlgn="base"/>
            <a:r>
              <a:rPr lang="en-US" sz="1400" dirty="0" smtClean="0"/>
              <a:t>Bass, B. M., &amp; </a:t>
            </a:r>
            <a:r>
              <a:rPr lang="en-US" sz="1400" dirty="0" err="1" smtClean="0"/>
              <a:t>Steidlmeier</a:t>
            </a:r>
            <a:r>
              <a:rPr lang="en-US" sz="1400" dirty="0" smtClean="0"/>
              <a:t>, P. (1999). </a:t>
            </a:r>
            <a:r>
              <a:rPr lang="en-US" sz="1400" dirty="0">
                <a:solidFill>
                  <a:srgbClr val="5C5C5C"/>
                </a:solidFill>
              </a:rPr>
              <a:t>Ethics, character, and authentic transformational leadership </a:t>
            </a:r>
            <a:r>
              <a:rPr lang="en-US" sz="1400" dirty="0" smtClean="0">
                <a:solidFill>
                  <a:srgbClr val="5C5C5C"/>
                </a:solidFill>
              </a:rPr>
              <a:t>behavior. Leadership Quarterly, 10(2), 181-217. </a:t>
            </a:r>
            <a:r>
              <a:rPr lang="en-US" sz="1400" dirty="0" smtClean="0"/>
              <a:t>  Retrieved from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dx.doi.org/10.1016/S1048-9843(99)00016-8</a:t>
            </a:r>
            <a:endParaRPr lang="en-US" sz="1400" dirty="0" smtClean="0"/>
          </a:p>
          <a:p>
            <a:pPr fontAlgn="base"/>
            <a:endParaRPr lang="en-US" sz="1400" dirty="0" smtClean="0"/>
          </a:p>
          <a:p>
            <a:pPr>
              <a:spcAft>
                <a:spcPts val="1000"/>
              </a:spcAft>
            </a:pPr>
            <a:r>
              <a:rPr lang="en-US" sz="1400" dirty="0" smtClean="0">
                <a:ea typeface="Calibri"/>
                <a:cs typeface="Times New Roman"/>
              </a:rPr>
              <a:t>Center </a:t>
            </a:r>
            <a:r>
              <a:rPr lang="en-US" sz="1400" dirty="0">
                <a:ea typeface="Calibri"/>
                <a:cs typeface="Times New Roman"/>
              </a:rPr>
              <a:t>for Talent Innovation (2013). Research and publications. Retrieved from http://www.worklifepolicy.org/index.php/section/research_pubs#420</a:t>
            </a:r>
          </a:p>
          <a:p>
            <a:pPr>
              <a:spcAft>
                <a:spcPts val="1000"/>
              </a:spcAft>
            </a:pPr>
            <a:r>
              <a:rPr lang="en-US" sz="1400" dirty="0">
                <a:ea typeface="Calibri"/>
                <a:cs typeface="Times New Roman"/>
              </a:rPr>
              <a:t>Center for Talent Innovation (2006). The hidden brain drain task force: Women and minorities as unrealized assets. Retrieved from http://www.worklifepolicy.org/pdfs/initiatives-taskforce.pdf</a:t>
            </a:r>
          </a:p>
          <a:p>
            <a:pPr>
              <a:spcAft>
                <a:spcPts val="1000"/>
              </a:spcAft>
            </a:pPr>
            <a:r>
              <a:rPr lang="en-US" sz="1400" dirty="0" err="1">
                <a:ea typeface="Calibri"/>
                <a:cs typeface="Times New Roman"/>
              </a:rPr>
              <a:t>Eichler</a:t>
            </a:r>
            <a:r>
              <a:rPr lang="en-US" sz="1400" dirty="0">
                <a:ea typeface="Calibri"/>
                <a:cs typeface="Times New Roman"/>
              </a:rPr>
              <a:t>, L. (2011, November 5). Beyond mentoring: Sponsoring. The Globe and Mail. Retrieved from http://www.theglobeandmail.com/ </a:t>
            </a:r>
          </a:p>
          <a:p>
            <a:pPr>
              <a:spcAft>
                <a:spcPts val="1000"/>
              </a:spcAft>
            </a:pPr>
            <a:r>
              <a:rPr lang="en-US" sz="1400" dirty="0">
                <a:ea typeface="Calibri"/>
                <a:cs typeface="Times New Roman"/>
              </a:rPr>
              <a:t>Geller, D. F. (2004). Building talent pools in student affairs: A professional development model for succession planning (Doctoral dissertation). Available from ProQuest Dissertations and Theses database. (UMI No. 3142543) </a:t>
            </a:r>
          </a:p>
          <a:p>
            <a:r>
              <a:rPr lang="en-US" sz="1400" dirty="0">
                <a:ea typeface="Calibri"/>
                <a:cs typeface="Times New Roman"/>
              </a:rPr>
              <a:t>Hewlett, S. A. (2013, April 13). Mentors are good. Sponsors are better. New York Times. Retrieved from </a:t>
            </a:r>
          </a:p>
          <a:p>
            <a:pPr>
              <a:spcAft>
                <a:spcPts val="1000"/>
              </a:spcAft>
            </a:pPr>
            <a:r>
              <a:rPr lang="en-US" sz="1400" dirty="0">
                <a:ea typeface="Calibri"/>
                <a:cs typeface="Times New Roman"/>
                <a:hlinkClick r:id="rId4"/>
              </a:rPr>
              <a:t>http://</a:t>
            </a:r>
            <a:r>
              <a:rPr lang="en-US" sz="1400" dirty="0" smtClean="0">
                <a:ea typeface="Calibri"/>
                <a:cs typeface="Times New Roman"/>
                <a:hlinkClick r:id="rId4"/>
              </a:rPr>
              <a:t>www.nytimes.com</a:t>
            </a:r>
            <a:endParaRPr lang="en-US" sz="1400" dirty="0" smtClean="0"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1400" dirty="0" smtClean="0">
                <a:ea typeface="Calibri"/>
                <a:cs typeface="Times New Roman"/>
              </a:rPr>
              <a:t>Hewlett, S. </a:t>
            </a:r>
            <a:r>
              <a:rPr lang="en-US" sz="1400" dirty="0">
                <a:ea typeface="Calibri"/>
                <a:cs typeface="Times New Roman"/>
              </a:rPr>
              <a:t>A. (2013</a:t>
            </a:r>
            <a:r>
              <a:rPr lang="en-US" sz="1400" dirty="0" smtClean="0">
                <a:ea typeface="Calibri"/>
                <a:cs typeface="Times New Roman"/>
              </a:rPr>
              <a:t>). </a:t>
            </a:r>
            <a:r>
              <a:rPr lang="en-US" sz="1400" dirty="0">
                <a:ea typeface="Calibri"/>
                <a:cs typeface="Times New Roman"/>
              </a:rPr>
              <a:t>Forget a Mentor, Find a Sponsor: The New Way to Fast-Track Your </a:t>
            </a:r>
            <a:r>
              <a:rPr lang="en-US" sz="1400" dirty="0" smtClean="0">
                <a:ea typeface="Calibri"/>
                <a:cs typeface="Times New Roman"/>
              </a:rPr>
              <a:t>Career. Cambridge: Harvard </a:t>
            </a:r>
            <a:r>
              <a:rPr lang="en-US" sz="1400" dirty="0">
                <a:ea typeface="Calibri"/>
                <a:cs typeface="Times New Roman"/>
              </a:rPr>
              <a:t>Business Review Press</a:t>
            </a:r>
            <a:r>
              <a:rPr lang="en-US" sz="1400" dirty="0" smtClean="0">
                <a:ea typeface="Calibri"/>
                <a:cs typeface="Times New Roman"/>
              </a:rPr>
              <a:t>.</a:t>
            </a:r>
            <a:endParaRPr lang="en-US" sz="1400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1400" dirty="0" err="1">
                <a:ea typeface="Calibri"/>
                <a:cs typeface="Times New Roman"/>
              </a:rPr>
              <a:t>Northouse</a:t>
            </a:r>
            <a:r>
              <a:rPr lang="en-US" sz="1400" dirty="0">
                <a:ea typeface="Calibri"/>
                <a:cs typeface="Times New Roman"/>
              </a:rPr>
              <a:t>, P. G. (2013). Leadership: Theory and practice (6th ed.). Thousand Oaks, CA: Sage.</a:t>
            </a:r>
          </a:p>
          <a:p>
            <a:pPr>
              <a:spcAft>
                <a:spcPts val="1000"/>
              </a:spcAft>
            </a:pPr>
            <a:r>
              <a:rPr lang="en-US" sz="1400" dirty="0">
                <a:ea typeface="Calibri"/>
                <a:cs typeface="Times New Roman"/>
              </a:rPr>
              <a:t>Robertson, T. A. (2012). Factors that impact career and employment preferences in graduate students enrolled in a student affairs program (Doctoral dissertation). Available from ProQuest Dissertations and Theses database. (UMI No. 3569551) </a:t>
            </a:r>
          </a:p>
          <a:p>
            <a:pPr>
              <a:spcAft>
                <a:spcPts val="1000"/>
              </a:spcAft>
            </a:pPr>
            <a:r>
              <a:rPr lang="en-US" sz="1400" dirty="0" err="1">
                <a:ea typeface="Calibri"/>
                <a:cs typeface="Times New Roman"/>
              </a:rPr>
              <a:t>Wallin</a:t>
            </a:r>
            <a:r>
              <a:rPr lang="en-US" sz="1400" dirty="0">
                <a:ea typeface="Calibri"/>
                <a:cs typeface="Times New Roman"/>
              </a:rPr>
              <a:t>, D., Cameron, D. W., &amp; </a:t>
            </a:r>
            <a:r>
              <a:rPr lang="en-US" sz="1400" dirty="0" err="1">
                <a:ea typeface="Calibri"/>
                <a:cs typeface="Times New Roman"/>
              </a:rPr>
              <a:t>Sharples</a:t>
            </a:r>
            <a:r>
              <a:rPr lang="en-US" sz="1400" dirty="0">
                <a:ea typeface="Calibri"/>
                <a:cs typeface="Times New Roman"/>
              </a:rPr>
              <a:t>, K. (2005). Succession planning and targeted leadership development. Community College Journal, 76(1), 24-28. Retrieved from http://www.aacc.nche.edu/</a:t>
            </a:r>
          </a:p>
          <a:p>
            <a:endParaRPr lang="en-US" sz="1400" u="sng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7078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49300" y="273050"/>
            <a:ext cx="8394700" cy="116205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sz="32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81000"/>
            <a:ext cx="71301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663300"/>
                </a:solidFill>
              </a:rPr>
              <a:t> Learning objectives </a:t>
            </a:r>
          </a:p>
          <a:p>
            <a:r>
              <a:rPr lang="en-US" sz="3200" dirty="0">
                <a:solidFill>
                  <a:srgbClr val="663300"/>
                </a:solidFill>
              </a:rPr>
              <a:t>By attending this session, </a:t>
            </a:r>
            <a:endParaRPr lang="en-US" sz="3200" dirty="0" smtClean="0">
              <a:solidFill>
                <a:srgbClr val="663300"/>
              </a:solidFill>
            </a:endParaRPr>
          </a:p>
          <a:p>
            <a:r>
              <a:rPr lang="en-US" sz="3200" dirty="0" smtClean="0">
                <a:solidFill>
                  <a:srgbClr val="663300"/>
                </a:solidFill>
              </a:rPr>
              <a:t>participants </a:t>
            </a:r>
            <a:r>
              <a:rPr lang="en-US" sz="3200" dirty="0">
                <a:solidFill>
                  <a:srgbClr val="663300"/>
                </a:solidFill>
              </a:rPr>
              <a:t>will be able to:</a:t>
            </a:r>
          </a:p>
          <a:p>
            <a:r>
              <a:rPr lang="en-US" sz="3200" dirty="0">
                <a:solidFill>
                  <a:srgbClr val="663300"/>
                </a:solidFill>
              </a:rPr>
              <a:t>• identify the constructs of sponsorship and succession planning</a:t>
            </a:r>
          </a:p>
          <a:p>
            <a:r>
              <a:rPr lang="en-US" sz="3200" dirty="0">
                <a:solidFill>
                  <a:srgbClr val="663300"/>
                </a:solidFill>
              </a:rPr>
              <a:t>• learn how to apply sponsorship and succession planning to their individual career and/or student affairs unit</a:t>
            </a:r>
          </a:p>
          <a:p>
            <a:r>
              <a:rPr lang="en-US" sz="3200" dirty="0">
                <a:solidFill>
                  <a:srgbClr val="663300"/>
                </a:solidFill>
              </a:rPr>
              <a:t>• elicit ideas from colleagues at other institutions to explore how they have established sponsorship and plan to develop a succession plan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35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663300"/>
                </a:solidFill>
              </a:rPr>
              <a:t>Introductions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663300"/>
                </a:solidFill>
              </a:rPr>
              <a:t>Background and experience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663300"/>
                </a:solidFill>
              </a:rPr>
              <a:t>Interest in Leadership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663300"/>
                </a:solidFill>
              </a:rPr>
              <a:t>Succession Planning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663300"/>
                </a:solidFill>
              </a:rPr>
              <a:t>Sponsorship</a:t>
            </a:r>
            <a:endParaRPr lang="en-US" sz="4000" b="1" dirty="0">
              <a:solidFill>
                <a:srgbClr val="6633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4762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3411592" cy="22216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78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0"/>
            <a:ext cx="89153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35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9153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“succession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planning” and “sponsorship”?</a:t>
            </a:r>
          </a:p>
          <a:p>
            <a:endParaRPr lang="en-US" dirty="0" smtClean="0"/>
          </a:p>
          <a:p>
            <a:r>
              <a:rPr lang="en-US" sz="3200" b="1" dirty="0" smtClean="0"/>
              <a:t>“</a:t>
            </a:r>
            <a:r>
              <a:rPr lang="en-US" sz="3200" b="1" dirty="0"/>
              <a:t>Succession” </a:t>
            </a:r>
            <a:r>
              <a:rPr lang="en-US" sz="2400" b="1" u="sng" dirty="0"/>
              <a:t>an orderly assumption of a predecessor’s office</a:t>
            </a:r>
            <a:endParaRPr lang="en-US" sz="3200" b="1" u="sng" dirty="0"/>
          </a:p>
          <a:p>
            <a:r>
              <a:rPr lang="en-US" sz="2400" b="1" i="1" dirty="0"/>
              <a:t>orderly</a:t>
            </a:r>
            <a:r>
              <a:rPr lang="en-US" sz="2400" i="1" dirty="0"/>
              <a:t>  </a:t>
            </a:r>
            <a:r>
              <a:rPr lang="en-US" dirty="0"/>
              <a:t>act or process of following in order, in sequence, displacing </a:t>
            </a:r>
            <a:r>
              <a:rPr lang="en-US" dirty="0" smtClean="0"/>
              <a:t>another</a:t>
            </a:r>
          </a:p>
          <a:p>
            <a:endParaRPr lang="en-US" sz="1600" dirty="0"/>
          </a:p>
          <a:p>
            <a:r>
              <a:rPr lang="en-US" sz="2400" b="1" i="1" dirty="0"/>
              <a:t>assumption</a:t>
            </a:r>
            <a:r>
              <a:rPr lang="en-US" sz="2400" i="1" dirty="0"/>
              <a:t> </a:t>
            </a:r>
            <a:r>
              <a:rPr lang="en-US" sz="2400" dirty="0"/>
              <a:t> </a:t>
            </a:r>
            <a:r>
              <a:rPr lang="en-US" dirty="0"/>
              <a:t>act or process of one person's taking the place of another in the enjoyment of or liability for rights or duties or both, becoming beneficially entitled to a property, interest, mantle of authority, </a:t>
            </a:r>
            <a:r>
              <a:rPr lang="en-US" dirty="0" smtClean="0"/>
              <a:t>office</a:t>
            </a:r>
          </a:p>
          <a:p>
            <a:endParaRPr lang="en-US" dirty="0"/>
          </a:p>
          <a:p>
            <a:r>
              <a:rPr lang="en-US" sz="2400" b="1" i="1" dirty="0"/>
              <a:t>continuity</a:t>
            </a:r>
            <a:r>
              <a:rPr lang="en-US" sz="2400" i="1" dirty="0"/>
              <a:t>  </a:t>
            </a:r>
            <a:r>
              <a:rPr lang="en-US" dirty="0"/>
              <a:t>continuance of corporate personality to sustain, respond to, and modify the </a:t>
            </a:r>
            <a:r>
              <a:rPr lang="en-US" dirty="0" smtClean="0"/>
              <a:t>environment</a:t>
            </a:r>
          </a:p>
          <a:p>
            <a:endParaRPr lang="en-US" dirty="0"/>
          </a:p>
          <a:p>
            <a:r>
              <a:rPr lang="en-US" sz="2400" b="1" i="1" dirty="0"/>
              <a:t>accepted mode of responsibility transfer for organization’s </a:t>
            </a:r>
            <a:r>
              <a:rPr lang="en-US" sz="2400" b="1" i="1" dirty="0" smtClean="0"/>
              <a:t>good</a:t>
            </a:r>
          </a:p>
          <a:p>
            <a:endParaRPr lang="en-US" dirty="0"/>
          </a:p>
          <a:p>
            <a:r>
              <a:rPr lang="en-US" sz="2400" b="1" i="1" dirty="0" smtClean="0"/>
              <a:t>succession </a:t>
            </a:r>
            <a:r>
              <a:rPr lang="en-US" sz="2400" b="1" i="1" dirty="0"/>
              <a:t>planning </a:t>
            </a:r>
            <a:r>
              <a:rPr lang="en-US" dirty="0" smtClean="0"/>
              <a:t>systematic </a:t>
            </a:r>
            <a:r>
              <a:rPr lang="en-US" dirty="0"/>
              <a:t>approach </a:t>
            </a:r>
            <a:r>
              <a:rPr lang="en-US" dirty="0" smtClean="0"/>
              <a:t>to build </a:t>
            </a:r>
            <a:r>
              <a:rPr lang="en-US" dirty="0"/>
              <a:t>a leadership </a:t>
            </a:r>
            <a:r>
              <a:rPr lang="en-US" dirty="0" smtClean="0"/>
              <a:t>pipeline/pool </a:t>
            </a:r>
            <a:r>
              <a:rPr lang="en-US" dirty="0"/>
              <a:t>to ensure </a:t>
            </a:r>
            <a:r>
              <a:rPr lang="en-US" dirty="0" smtClean="0"/>
              <a:t>mission critical leadership continuity; develop potential successors/candidates </a:t>
            </a:r>
            <a:r>
              <a:rPr lang="en-US" dirty="0"/>
              <a:t>in ways that best fit their </a:t>
            </a:r>
            <a:r>
              <a:rPr lang="en-US" dirty="0" smtClean="0"/>
              <a:t>strengths; concentrate resource investment </a:t>
            </a:r>
            <a:r>
              <a:rPr lang="en-US" dirty="0"/>
              <a:t>on </a:t>
            </a:r>
            <a:r>
              <a:rPr lang="en-US" dirty="0" smtClean="0"/>
              <a:t>talent recognition, development, and retention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600" dirty="0" smtClean="0"/>
              <a:t>Assisted by http</a:t>
            </a:r>
            <a:r>
              <a:rPr lang="en-US" sz="1600" dirty="0"/>
              <a:t>://</a:t>
            </a:r>
            <a:r>
              <a:rPr lang="en-US" sz="1600" dirty="0" smtClean="0"/>
              <a:t>www.merriam-webster.com/dictionary/succession as well as</a:t>
            </a:r>
          </a:p>
          <a:p>
            <a:pPr algn="ctr"/>
            <a:r>
              <a:rPr lang="en-US" sz="1600" dirty="0" smtClean="0"/>
              <a:t>https</a:t>
            </a:r>
            <a:r>
              <a:rPr lang="en-US" sz="1600" dirty="0"/>
              <a:t>://www.opm.gov/policy-data-oversight/human-capital-management/reference-materials/leadership-knowledge-management/successionplanning.pdf</a:t>
            </a:r>
          </a:p>
        </p:txBody>
      </p:sp>
    </p:spTree>
    <p:extLst>
      <p:ext uri="{BB962C8B-B14F-4D97-AF65-F5344CB8AC3E}">
        <p14:creationId xmlns:p14="http://schemas.microsoft.com/office/powerpoint/2010/main" val="232671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4D5B6B"/>
                </a:solidFill>
              </a:rPr>
              <a:t>“Sponsor” </a:t>
            </a:r>
            <a:r>
              <a:rPr lang="en-US" sz="2400" b="1" u="sng" dirty="0">
                <a:solidFill>
                  <a:srgbClr val="4D5B6B"/>
                </a:solidFill>
              </a:rPr>
              <a:t>one who brings another along to move them forward</a:t>
            </a:r>
          </a:p>
          <a:p>
            <a:pPr lvl="0"/>
            <a:r>
              <a:rPr lang="en-US" sz="2400" b="1" i="1" dirty="0">
                <a:solidFill>
                  <a:srgbClr val="4D5B6B"/>
                </a:solidFill>
              </a:rPr>
              <a:t>faith tradition roots </a:t>
            </a:r>
            <a:r>
              <a:rPr lang="en-US" dirty="0">
                <a:solidFill>
                  <a:srgbClr val="4D5B6B"/>
                </a:solidFill>
              </a:rPr>
              <a:t>one who presents a candidate for baptism or confirmation and undertakes responsibility for the person's religious education or spiritual welfare </a:t>
            </a:r>
            <a:endParaRPr lang="en-US" dirty="0" smtClean="0">
              <a:solidFill>
                <a:srgbClr val="4D5B6B"/>
              </a:solidFill>
            </a:endParaRPr>
          </a:p>
          <a:p>
            <a:pPr lvl="0"/>
            <a:endParaRPr lang="en-US" dirty="0">
              <a:solidFill>
                <a:srgbClr val="4D5B6B"/>
              </a:solidFill>
            </a:endParaRPr>
          </a:p>
          <a:p>
            <a:pPr lvl="0"/>
            <a:r>
              <a:rPr lang="en-US" sz="2400" b="1" i="1" dirty="0">
                <a:solidFill>
                  <a:srgbClr val="4D5B6B"/>
                </a:solidFill>
              </a:rPr>
              <a:t>responsibility for another </a:t>
            </a:r>
            <a:r>
              <a:rPr lang="en-US" dirty="0">
                <a:solidFill>
                  <a:srgbClr val="4D5B6B"/>
                </a:solidFill>
              </a:rPr>
              <a:t>one who assumes responsibility for some other person or thing, a person or an organization that pays for or plans and carries out a project or </a:t>
            </a:r>
            <a:r>
              <a:rPr lang="en-US" dirty="0" smtClean="0">
                <a:solidFill>
                  <a:srgbClr val="4D5B6B"/>
                </a:solidFill>
              </a:rPr>
              <a:t>activity</a:t>
            </a:r>
          </a:p>
          <a:p>
            <a:pPr lvl="0"/>
            <a:endParaRPr lang="en-US" dirty="0">
              <a:solidFill>
                <a:srgbClr val="4D5B6B"/>
              </a:solidFill>
            </a:endParaRPr>
          </a:p>
          <a:p>
            <a:pPr lvl="0"/>
            <a:r>
              <a:rPr lang="en-US" sz="2400" b="1" i="1" dirty="0">
                <a:solidFill>
                  <a:srgbClr val="4D5B6B"/>
                </a:solidFill>
              </a:rPr>
              <a:t>a dedicated champion of another person’s </a:t>
            </a:r>
            <a:r>
              <a:rPr lang="en-US" sz="2400" b="1" i="1" dirty="0" smtClean="0">
                <a:solidFill>
                  <a:srgbClr val="4D5B6B"/>
                </a:solidFill>
              </a:rPr>
              <a:t>success</a:t>
            </a:r>
          </a:p>
          <a:p>
            <a:pPr lvl="0"/>
            <a:endParaRPr lang="en-US" sz="1000" b="1" i="1" dirty="0">
              <a:solidFill>
                <a:srgbClr val="4D5B6B"/>
              </a:solidFill>
            </a:endParaRPr>
          </a:p>
          <a:p>
            <a:pPr lvl="0" algn="ctr"/>
            <a:r>
              <a:rPr lang="en-US" sz="1600" dirty="0">
                <a:solidFill>
                  <a:srgbClr val="4D5B6B"/>
                </a:solidFill>
              </a:rPr>
              <a:t>Assisted by http://</a:t>
            </a:r>
            <a:r>
              <a:rPr lang="en-US" sz="1600" dirty="0" smtClean="0">
                <a:solidFill>
                  <a:srgbClr val="4D5B6B"/>
                </a:solidFill>
              </a:rPr>
              <a:t>www.merriam-webster.com/dictionary/sponsor</a:t>
            </a:r>
          </a:p>
          <a:p>
            <a:pPr lvl="0" algn="ctr"/>
            <a:endParaRPr lang="en-US" dirty="0" smtClean="0">
              <a:solidFill>
                <a:srgbClr val="4D5B6B"/>
              </a:solidFill>
            </a:endParaRPr>
          </a:p>
          <a:p>
            <a:pPr lvl="0"/>
            <a:r>
              <a:rPr lang="en-US" sz="2800" b="1" dirty="0" smtClean="0">
                <a:solidFill>
                  <a:srgbClr val="4D5B6B"/>
                </a:solidFill>
              </a:rPr>
              <a:t>HIED Professional </a:t>
            </a:r>
            <a:r>
              <a:rPr lang="en-US" sz="2800" b="1" dirty="0">
                <a:solidFill>
                  <a:srgbClr val="4D5B6B"/>
                </a:solidFill>
              </a:rPr>
              <a:t>Development </a:t>
            </a:r>
            <a:r>
              <a:rPr lang="en-US" sz="2800" b="1" dirty="0" smtClean="0">
                <a:solidFill>
                  <a:srgbClr val="4D5B6B"/>
                </a:solidFill>
              </a:rPr>
              <a:t>“</a:t>
            </a:r>
            <a:r>
              <a:rPr lang="en-US" sz="2800" b="1" i="1" dirty="0" smtClean="0">
                <a:solidFill>
                  <a:srgbClr val="4D5B6B"/>
                </a:solidFill>
              </a:rPr>
              <a:t>Sponsorships</a:t>
            </a:r>
            <a:r>
              <a:rPr lang="en-US" sz="2800" b="1" dirty="0" smtClean="0">
                <a:solidFill>
                  <a:srgbClr val="4D5B6B"/>
                </a:solidFill>
              </a:rPr>
              <a:t>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D5B6B"/>
                </a:solidFill>
              </a:rPr>
              <a:t>enhance </a:t>
            </a:r>
            <a:r>
              <a:rPr lang="en-US" dirty="0">
                <a:solidFill>
                  <a:srgbClr val="4D5B6B"/>
                </a:solidFill>
              </a:rPr>
              <a:t>leadership skills, professional competency, career progression, &amp;/or keep employees abreast of workplace practices and </a:t>
            </a:r>
            <a:r>
              <a:rPr lang="en-US" dirty="0" smtClean="0">
                <a:solidFill>
                  <a:srgbClr val="4D5B6B"/>
                </a:solidFill>
              </a:rPr>
              <a:t>technology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D5B6B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D5B6B"/>
                </a:solidFill>
              </a:rPr>
              <a:t>foster leadership, career development, and advancement for </a:t>
            </a:r>
            <a:r>
              <a:rPr lang="en-US" dirty="0" smtClean="0">
                <a:solidFill>
                  <a:srgbClr val="4D5B6B"/>
                </a:solidFill>
              </a:rPr>
              <a:t>employees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D5B6B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D5B6B"/>
                </a:solidFill>
              </a:rPr>
              <a:t>facilitate learning opportunities and professional development via workshops, conferences, seminars, or academic/online courses</a:t>
            </a:r>
          </a:p>
          <a:p>
            <a:pPr lvl="0"/>
            <a:endParaRPr lang="en-US" sz="1000" dirty="0" smtClean="0">
              <a:solidFill>
                <a:srgbClr val="4D5B6B"/>
              </a:solidFill>
            </a:endParaRPr>
          </a:p>
          <a:p>
            <a:pPr lvl="0" algn="ctr"/>
            <a:r>
              <a:rPr lang="en-US" sz="1600" dirty="0" smtClean="0">
                <a:solidFill>
                  <a:srgbClr val="4D5B6B"/>
                </a:solidFill>
              </a:rPr>
              <a:t>See institutional web pages</a:t>
            </a:r>
            <a:endParaRPr lang="en-US" sz="1600" dirty="0">
              <a:solidFill>
                <a:srgbClr val="4D5B6B"/>
              </a:solidFill>
            </a:endParaRPr>
          </a:p>
          <a:p>
            <a:pPr lvl="0" algn="ctr"/>
            <a:endParaRPr lang="en-US" dirty="0" smtClean="0">
              <a:solidFill>
                <a:srgbClr val="4D5B6B"/>
              </a:solidFill>
            </a:endParaRPr>
          </a:p>
          <a:p>
            <a:pPr lvl="0" algn="ctr"/>
            <a:endParaRPr lang="en-US" dirty="0">
              <a:solidFill>
                <a:srgbClr val="4D5B6B"/>
              </a:solidFill>
            </a:endParaRPr>
          </a:p>
          <a:p>
            <a:pPr lvl="0" algn="ctr"/>
            <a:endParaRPr lang="en-US" dirty="0" smtClean="0">
              <a:solidFill>
                <a:srgbClr val="4D5B6B"/>
              </a:solidFill>
            </a:endParaRPr>
          </a:p>
          <a:p>
            <a:pPr lvl="0" algn="ctr"/>
            <a:endParaRPr lang="en-US" dirty="0">
              <a:solidFill>
                <a:srgbClr val="4D5B6B"/>
              </a:solidFill>
            </a:endParaRPr>
          </a:p>
          <a:p>
            <a:pPr lvl="0" algn="ctr"/>
            <a:endParaRPr lang="en-US" dirty="0" smtClean="0">
              <a:solidFill>
                <a:srgbClr val="4D5B6B"/>
              </a:solidFill>
            </a:endParaRPr>
          </a:p>
          <a:p>
            <a:pPr lvl="0" algn="ctr"/>
            <a:endParaRPr lang="en-US" dirty="0">
              <a:solidFill>
                <a:srgbClr val="4D5B6B"/>
              </a:solidFill>
            </a:endParaRPr>
          </a:p>
          <a:p>
            <a:pPr lvl="0" algn="ctr"/>
            <a:endParaRPr lang="en-US" dirty="0" smtClean="0">
              <a:solidFill>
                <a:srgbClr val="4D5B6B"/>
              </a:solidFill>
            </a:endParaRPr>
          </a:p>
          <a:p>
            <a:pPr lvl="0" algn="ctr"/>
            <a:endParaRPr lang="en-US" dirty="0">
              <a:solidFill>
                <a:srgbClr val="4D5B6B"/>
              </a:solidFill>
            </a:endParaRPr>
          </a:p>
          <a:p>
            <a:pPr lvl="0"/>
            <a:endParaRPr lang="en-US" sz="2400" b="1" i="1" dirty="0">
              <a:solidFill>
                <a:srgbClr val="4D5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0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915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200" b="1" dirty="0" smtClean="0"/>
              <a:t>“Sponsor” and Sheryl </a:t>
            </a:r>
            <a:r>
              <a:rPr lang="en-US" sz="3200" b="1" dirty="0"/>
              <a:t>Sandberg </a:t>
            </a:r>
            <a:r>
              <a:rPr lang="en-US" sz="2400" b="1" i="1" dirty="0" smtClean="0"/>
              <a:t>powerfully </a:t>
            </a:r>
            <a:r>
              <a:rPr lang="en-US" sz="2400" b="1" i="1" dirty="0"/>
              <a:t>positioned </a:t>
            </a:r>
            <a:r>
              <a:rPr lang="en-US" sz="2400" b="1" i="1" dirty="0" smtClean="0"/>
              <a:t>champion </a:t>
            </a:r>
            <a:r>
              <a:rPr lang="en-US" dirty="0" smtClean="0"/>
              <a:t> helps employees escape </a:t>
            </a:r>
            <a:r>
              <a:rPr lang="en-US" dirty="0"/>
              <a:t>the </a:t>
            </a:r>
            <a:r>
              <a:rPr lang="en-US" dirty="0" smtClean="0"/>
              <a:t>middle </a:t>
            </a:r>
            <a:r>
              <a:rPr lang="en-US" dirty="0"/>
              <a:t>slice of management where so many driven and talented women languish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400" b="1" i="1" dirty="0" smtClean="0"/>
              <a:t>mentor</a:t>
            </a:r>
            <a:r>
              <a:rPr lang="en-US" sz="2400" dirty="0" smtClean="0"/>
              <a:t> </a:t>
            </a:r>
            <a:r>
              <a:rPr lang="en-US" dirty="0" smtClean="0"/>
              <a:t> weaker cousin (loose relationship); a </a:t>
            </a:r>
            <a:r>
              <a:rPr lang="en-US" dirty="0"/>
              <a:t>sounding </a:t>
            </a:r>
            <a:r>
              <a:rPr lang="en-US" dirty="0" smtClean="0"/>
              <a:t>board/shoulder </a:t>
            </a:r>
            <a:r>
              <a:rPr lang="en-US" dirty="0"/>
              <a:t>to cry </a:t>
            </a:r>
            <a:r>
              <a:rPr lang="en-US" dirty="0" smtClean="0"/>
              <a:t>on; offers </a:t>
            </a:r>
            <a:r>
              <a:rPr lang="en-US" dirty="0"/>
              <a:t>advice as needed and support and guidance as requested; </a:t>
            </a:r>
            <a:r>
              <a:rPr lang="en-US" dirty="0" smtClean="0"/>
              <a:t>expects </a:t>
            </a:r>
            <a:r>
              <a:rPr lang="en-US" dirty="0"/>
              <a:t>very little in </a:t>
            </a:r>
            <a:r>
              <a:rPr lang="en-US" dirty="0" smtClean="0"/>
              <a:t>return</a:t>
            </a:r>
          </a:p>
          <a:p>
            <a:endParaRPr lang="en-US" dirty="0" smtClean="0"/>
          </a:p>
          <a:p>
            <a:r>
              <a:rPr lang="en-US" sz="2400" b="1" i="1" dirty="0" smtClean="0"/>
              <a:t>vested </a:t>
            </a:r>
            <a:r>
              <a:rPr lang="en-US" sz="2400" b="1" i="1" dirty="0"/>
              <a:t>in their </a:t>
            </a:r>
            <a:r>
              <a:rPr lang="en-US" sz="2400" b="1" i="1" dirty="0" smtClean="0"/>
              <a:t>protégés</a:t>
            </a:r>
            <a:r>
              <a:rPr lang="en-US" dirty="0"/>
              <a:t> </a:t>
            </a:r>
            <a:r>
              <a:rPr lang="en-US" dirty="0" smtClean="0"/>
              <a:t> offers </a:t>
            </a:r>
            <a:r>
              <a:rPr lang="en-US" dirty="0"/>
              <a:t>guidance and critical feedback because they believe in </a:t>
            </a:r>
            <a:r>
              <a:rPr lang="en-US" dirty="0" smtClean="0"/>
              <a:t>them; advocates </a:t>
            </a:r>
            <a:r>
              <a:rPr lang="en-US" dirty="0"/>
              <a:t>on </a:t>
            </a:r>
            <a:r>
              <a:rPr lang="en-US" dirty="0" smtClean="0"/>
              <a:t>protégés</a:t>
            </a:r>
            <a:r>
              <a:rPr lang="en-US" dirty="0"/>
              <a:t>’ behalf, connecting them to important players and </a:t>
            </a:r>
            <a:r>
              <a:rPr lang="en-US" dirty="0" smtClean="0"/>
              <a:t>assignments; goes </a:t>
            </a:r>
            <a:r>
              <a:rPr lang="en-US" dirty="0"/>
              <a:t>out on a limb, </a:t>
            </a:r>
            <a:r>
              <a:rPr lang="en-US" dirty="0" smtClean="0"/>
              <a:t>so expects </a:t>
            </a:r>
            <a:r>
              <a:rPr lang="en-US" dirty="0"/>
              <a:t>stellar performance and </a:t>
            </a:r>
            <a:r>
              <a:rPr lang="en-US" dirty="0" smtClean="0"/>
              <a:t>loyalty; leans </a:t>
            </a:r>
            <a:r>
              <a:rPr lang="en-US" dirty="0"/>
              <a:t>in on a woman’s behalf, apprising others of her exceptional performance and keeping her on the fast </a:t>
            </a:r>
            <a:r>
              <a:rPr lang="en-US" dirty="0" smtClean="0"/>
              <a:t>track; in </a:t>
            </a:r>
            <a:r>
              <a:rPr lang="en-US" dirty="0"/>
              <a:t>her </a:t>
            </a:r>
            <a:r>
              <a:rPr lang="en-US" dirty="0" smtClean="0"/>
              <a:t>corner</a:t>
            </a:r>
          </a:p>
          <a:p>
            <a:endParaRPr lang="en-US" dirty="0" smtClean="0"/>
          </a:p>
          <a:p>
            <a:r>
              <a:rPr lang="en-US" sz="2400" b="1" i="1" dirty="0" smtClean="0"/>
              <a:t>result  </a:t>
            </a:r>
            <a:r>
              <a:rPr lang="en-US" dirty="0" smtClean="0"/>
              <a:t>a woman </a:t>
            </a:r>
            <a:r>
              <a:rPr lang="en-US" dirty="0"/>
              <a:t>is more likely to ask for a big opportunity, to seek a raise and to be satisfied with her rate of advancement. </a:t>
            </a:r>
            <a:endParaRPr lang="en-US" dirty="0" smtClean="0"/>
          </a:p>
          <a:p>
            <a:endParaRPr lang="en-US" sz="1000" dirty="0"/>
          </a:p>
          <a:p>
            <a:pPr algn="ctr"/>
            <a:r>
              <a:rPr lang="en-US" sz="1600" dirty="0" smtClean="0"/>
              <a:t>New </a:t>
            </a:r>
            <a:r>
              <a:rPr lang="en-US" sz="1600" dirty="0"/>
              <a:t>York </a:t>
            </a:r>
            <a:r>
              <a:rPr lang="en-US" sz="1600" dirty="0" smtClean="0"/>
              <a:t>Times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0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792" y="-228600"/>
            <a:ext cx="891540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da-D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a-D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a Mentor) FIND A </a:t>
            </a:r>
            <a:r>
              <a:rPr lang="da-D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SPONSOR:</a:t>
            </a:r>
          </a:p>
          <a:p>
            <a:pPr algn="ctr"/>
            <a:r>
              <a:rPr lang="da-D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da-D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Way to Fast-Track Your Career</a:t>
            </a:r>
          </a:p>
          <a:p>
            <a:pPr algn="ctr"/>
            <a:r>
              <a:rPr lang="da-DK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Sylvia A. </a:t>
            </a:r>
            <a:r>
              <a:rPr lang="da-D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Hewlett (Center </a:t>
            </a:r>
            <a:r>
              <a:rPr lang="da-DK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Talent </a:t>
            </a:r>
            <a:r>
              <a:rPr lang="da-D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Innovation)</a:t>
            </a:r>
          </a:p>
          <a:p>
            <a:pPr algn="ctr"/>
            <a:endParaRPr lang="da-DK" sz="1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 Deliver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High-Octane Support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 are senior leaders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at a minimum: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 </a:t>
            </a:r>
            <a:r>
              <a:rPr lang="en-US" sz="2400" b="1" dirty="0" smtClean="0"/>
              <a:t>Believes </a:t>
            </a:r>
            <a:r>
              <a:rPr lang="en-US" sz="2400" b="1" dirty="0"/>
              <a:t>in me and goes out on a limb on my behalf </a:t>
            </a:r>
          </a:p>
          <a:p>
            <a:r>
              <a:rPr lang="en-US" sz="2400" b="1" dirty="0" smtClean="0"/>
              <a:t>•  Advocates </a:t>
            </a:r>
            <a:r>
              <a:rPr lang="en-US" sz="2400" b="1" dirty="0"/>
              <a:t>for my next promotion </a:t>
            </a:r>
          </a:p>
          <a:p>
            <a:r>
              <a:rPr lang="en-US" sz="2400" b="1" dirty="0" smtClean="0"/>
              <a:t>•  Provides </a:t>
            </a:r>
            <a:r>
              <a:rPr lang="en-US" sz="2400" b="1" dirty="0"/>
              <a:t>air cover </a:t>
            </a: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 come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on at least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two: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 </a:t>
            </a:r>
            <a:r>
              <a:rPr lang="en-US" sz="2400" b="1" dirty="0" smtClean="0"/>
              <a:t>Expands </a:t>
            </a:r>
            <a:r>
              <a:rPr lang="en-US" sz="2400" b="1" dirty="0"/>
              <a:t>my perception of what I can do </a:t>
            </a:r>
          </a:p>
          <a:p>
            <a:r>
              <a:rPr lang="en-US" sz="2400" b="1" dirty="0" smtClean="0"/>
              <a:t>•  Makes </a:t>
            </a:r>
            <a:r>
              <a:rPr lang="en-US" sz="2400" b="1" dirty="0"/>
              <a:t>connections to senior leaders </a:t>
            </a:r>
          </a:p>
          <a:p>
            <a:r>
              <a:rPr lang="en-US" sz="2400" b="1" dirty="0" smtClean="0"/>
              <a:t>•  Promotes </a:t>
            </a:r>
            <a:r>
              <a:rPr lang="en-US" sz="2400" b="1" dirty="0"/>
              <a:t>my visibility </a:t>
            </a:r>
          </a:p>
          <a:p>
            <a:r>
              <a:rPr lang="en-US" sz="2400" b="1" dirty="0" smtClean="0"/>
              <a:t>•  Provides </a:t>
            </a:r>
            <a:r>
              <a:rPr lang="en-US" sz="2400" b="1" dirty="0"/>
              <a:t>stretch opportunities </a:t>
            </a:r>
          </a:p>
          <a:p>
            <a:r>
              <a:rPr lang="en-US" sz="2400" b="1" dirty="0" smtClean="0"/>
              <a:t>•  Gives </a:t>
            </a:r>
            <a:r>
              <a:rPr lang="en-US" sz="2400" b="1" dirty="0"/>
              <a:t>advice on “presentation of self” </a:t>
            </a:r>
          </a:p>
          <a:p>
            <a:r>
              <a:rPr lang="en-US" sz="2400" b="1" dirty="0" smtClean="0"/>
              <a:t>•  Makes </a:t>
            </a:r>
            <a:r>
              <a:rPr lang="en-US" sz="2400" b="1" dirty="0"/>
              <a:t>connections to clients/ customers </a:t>
            </a:r>
          </a:p>
          <a:p>
            <a:r>
              <a:rPr lang="en-US" sz="2400" b="1" dirty="0" smtClean="0"/>
              <a:t>•  Gives </a:t>
            </a:r>
            <a:r>
              <a:rPr lang="en-US" sz="2400" b="1" dirty="0"/>
              <a:t>honest/critical feedback on skill </a:t>
            </a:r>
            <a:r>
              <a:rPr lang="en-US" sz="2400" b="1" dirty="0" smtClean="0"/>
              <a:t>gaps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426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498" y="288314"/>
            <a:ext cx="616014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3300"/>
                </a:solidFill>
              </a:rPr>
              <a:t>Case Study for Small Groups</a:t>
            </a:r>
            <a:endParaRPr lang="en-US" sz="4000" b="1" dirty="0">
              <a:solidFill>
                <a:srgbClr val="66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498" y="1143000"/>
            <a:ext cx="8763000" cy="57246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in </a:t>
            </a:r>
            <a:r>
              <a:rPr lang="en-US" sz="2000" dirty="0"/>
              <a:t>small groups </a:t>
            </a:r>
            <a:r>
              <a:rPr lang="en-US" sz="2000" dirty="0" smtClean="0"/>
              <a:t>to </a:t>
            </a:r>
            <a:r>
              <a:rPr lang="en-US" sz="2000" dirty="0"/>
              <a:t>share whether </a:t>
            </a:r>
            <a:r>
              <a:rPr lang="en-US" sz="2000" dirty="0" smtClean="0"/>
              <a:t>you </a:t>
            </a:r>
            <a:r>
              <a:rPr lang="en-US" sz="2000" dirty="0"/>
              <a:t>have or act as a sponsor and what </a:t>
            </a:r>
            <a:r>
              <a:rPr lang="en-US" sz="2000" dirty="0" smtClean="0"/>
              <a:t>you </a:t>
            </a:r>
            <a:r>
              <a:rPr lang="en-US" sz="2000" dirty="0"/>
              <a:t>and </a:t>
            </a:r>
            <a:r>
              <a:rPr lang="en-US" sz="2000" dirty="0" smtClean="0"/>
              <a:t>your institution gained </a:t>
            </a:r>
            <a:r>
              <a:rPr lang="en-US" sz="2000" dirty="0"/>
              <a:t>from these relationships. </a:t>
            </a:r>
            <a:r>
              <a:rPr lang="en-US" sz="2000" dirty="0" smtClean="0"/>
              <a:t>If you do not have or act as a sponsor, create an ideal scenario.</a:t>
            </a:r>
            <a:endParaRPr lang="en-US" sz="2000" dirty="0"/>
          </a:p>
          <a:p>
            <a:endParaRPr lang="en-US" dirty="0" smtClean="0"/>
          </a:p>
          <a:p>
            <a:r>
              <a:rPr lang="en-US" sz="3200" dirty="0" smtClean="0"/>
              <a:t>Has anyone served as a sponsor for you?  If yes, what things did they do for your career?  Have you continued the relationship?</a:t>
            </a:r>
          </a:p>
          <a:p>
            <a:endParaRPr lang="en-US" sz="3200" dirty="0"/>
          </a:p>
          <a:p>
            <a:r>
              <a:rPr lang="en-US" sz="3200" dirty="0" smtClean="0"/>
              <a:t>Have you sponsored one of your staff or a student?  If so, how did you choose that person, or did they ask you?  What have you done for this person personally and professionally that constitutes sponsorship?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"/>
            <a:ext cx="251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652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1311</TotalTime>
  <Words>1635</Words>
  <Application>Microsoft Office PowerPoint</Application>
  <PresentationFormat>On-screen Show (4:3)</PresentationFormat>
  <Paragraphs>249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Thermal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lastModifiedBy>ITS</cp:lastModifiedBy>
  <cp:revision>56</cp:revision>
  <cp:lastPrinted>2014-03-28T16:59:55Z</cp:lastPrinted>
  <dcterms:created xsi:type="dcterms:W3CDTF">2014-02-12T17:15:50Z</dcterms:created>
  <dcterms:modified xsi:type="dcterms:W3CDTF">2014-04-03T12:25:42Z</dcterms:modified>
</cp:coreProperties>
</file>