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70" r:id="rId3"/>
    <p:sldId id="257" r:id="rId4"/>
    <p:sldId id="258" r:id="rId5"/>
    <p:sldId id="260" r:id="rId6"/>
    <p:sldId id="261" r:id="rId7"/>
    <p:sldId id="271" r:id="rId8"/>
    <p:sldId id="262" r:id="rId9"/>
    <p:sldId id="264" r:id="rId10"/>
    <p:sldId id="265" r:id="rId11"/>
    <p:sldId id="266" r:id="rId12"/>
    <p:sldId id="267" r:id="rId13"/>
    <p:sldId id="272" r:id="rId14"/>
    <p:sldId id="263" r:id="rId15"/>
    <p:sldId id="273" r:id="rId16"/>
    <p:sldId id="274" r:id="rId17"/>
    <p:sldId id="275" r:id="rId18"/>
    <p:sldId id="26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5" d="100"/>
          <a:sy n="115" d="100"/>
        </p:scale>
        <p:origin x="-25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6970B7-35EC-5946-B438-64BB8EEA5B94}" type="datetimeFigureOut">
              <a:rPr lang="en-US" smtClean="0"/>
              <a:t>3/30/14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F84543-8E20-634C-B6F0-90C8F191E90D}" type="slidenum">
              <a:rPr lang="en-US" smtClean="0"/>
              <a:t>‹#›</a:t>
            </a:fld>
            <a:endParaRPr lang="en-US"/>
          </a:p>
        </p:txBody>
      </p:sp>
    </p:spTree>
    <p:extLst>
      <p:ext uri="{BB962C8B-B14F-4D97-AF65-F5344CB8AC3E}">
        <p14:creationId xmlns:p14="http://schemas.microsoft.com/office/powerpoint/2010/main" val="39045583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44C092-43CF-2B46-BBBC-5A0EB5B9B37E}" type="datetimeFigureOut">
              <a:rPr lang="en-US" smtClean="0"/>
              <a:t>3/30/14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6B070D-F51F-2849-BF6F-2B9A99FD7D91}" type="slidenum">
              <a:rPr lang="en-US" smtClean="0"/>
              <a:t>‹#›</a:t>
            </a:fld>
            <a:endParaRPr lang="en-US"/>
          </a:p>
        </p:txBody>
      </p:sp>
    </p:spTree>
    <p:extLst>
      <p:ext uri="{BB962C8B-B14F-4D97-AF65-F5344CB8AC3E}">
        <p14:creationId xmlns:p14="http://schemas.microsoft.com/office/powerpoint/2010/main" val="108803944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2D6B070D-F51F-2849-BF6F-2B9A99FD7D91}" type="slidenum">
              <a:rPr lang="en-US" smtClean="0"/>
              <a:t>8</a:t>
            </a:fld>
            <a:endParaRPr lang="en-US"/>
          </a:p>
        </p:txBody>
      </p:sp>
    </p:spTree>
    <p:extLst>
      <p:ext uri="{BB962C8B-B14F-4D97-AF65-F5344CB8AC3E}">
        <p14:creationId xmlns:p14="http://schemas.microsoft.com/office/powerpoint/2010/main" val="2301086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LGBT</a:t>
            </a:r>
            <a:r>
              <a:rPr lang="en-US" baseline="0" dirty="0" smtClean="0"/>
              <a:t> student organizations, sexuality and/or gender studies academic programs, and virtual LGBT community important (read Adam’s quote and Joshua’s quote)</a:t>
            </a:r>
          </a:p>
          <a:p>
            <a:pPr marL="171450" indent="-171450">
              <a:buFontTx/>
              <a:buChar char="-"/>
            </a:pPr>
            <a:r>
              <a:rPr lang="en-US" dirty="0" smtClean="0"/>
              <a:t>Only 9 out of 26 participants were involved in their campus LGBT student organizations – “cliques” “full of drama” – those who upheld the</a:t>
            </a:r>
            <a:r>
              <a:rPr lang="en-US" baseline="0" dirty="0" smtClean="0"/>
              <a:t> importance of being perceived as masculine were more likely not to be involved.  Matthew’s experience of no LGBT group on his campus.  Marginalization in and out of the classroom.</a:t>
            </a:r>
          </a:p>
          <a:p>
            <a:pPr marL="171450" indent="-171450">
              <a:buFontTx/>
              <a:buChar char="-"/>
            </a:pPr>
            <a:r>
              <a:rPr lang="en-US" baseline="0" dirty="0" smtClean="0"/>
              <a:t>Virtual spaces – </a:t>
            </a:r>
            <a:r>
              <a:rPr lang="en-US" baseline="0" dirty="0" err="1" smtClean="0"/>
              <a:t>gaymers</a:t>
            </a:r>
            <a:r>
              <a:rPr lang="en-US" baseline="0" dirty="0" smtClean="0"/>
              <a:t> community or </a:t>
            </a:r>
            <a:r>
              <a:rPr lang="en-US" baseline="0" dirty="0" err="1" smtClean="0"/>
              <a:t>Reddit</a:t>
            </a:r>
            <a:r>
              <a:rPr lang="en-US" baseline="0" dirty="0" smtClean="0"/>
              <a:t>: </a:t>
            </a:r>
            <a:r>
              <a:rPr lang="en-US" baseline="0" dirty="0" err="1" smtClean="0"/>
              <a:t>gaybros</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D6B070D-F51F-2849-BF6F-2B9A99FD7D91}" type="slidenum">
              <a:rPr lang="en-US" smtClean="0"/>
              <a:t>9</a:t>
            </a:fld>
            <a:endParaRPr lang="en-US"/>
          </a:p>
        </p:txBody>
      </p:sp>
    </p:spTree>
    <p:extLst>
      <p:ext uri="{BB962C8B-B14F-4D97-AF65-F5344CB8AC3E}">
        <p14:creationId xmlns:p14="http://schemas.microsoft.com/office/powerpoint/2010/main" val="1357543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Intimate relationships with other males: majority had engaged in same-sex sexual behaviors in college; only 5 of the 26 were involved in a significant long-term relationship</a:t>
            </a:r>
          </a:p>
          <a:p>
            <a:pPr marL="171450" indent="-171450">
              <a:buFontTx/>
              <a:buChar char="-"/>
            </a:pPr>
            <a:r>
              <a:rPr lang="en-US" baseline="0" dirty="0" smtClean="0"/>
              <a:t>Often held a </a:t>
            </a:r>
            <a:r>
              <a:rPr lang="en-US" baseline="0" dirty="0" err="1" smtClean="0"/>
              <a:t>heteronormative</a:t>
            </a:r>
            <a:r>
              <a:rPr lang="en-US" baseline="0" dirty="0" smtClean="0"/>
              <a:t> and hegemonic view on sexual roles within sexual behavior</a:t>
            </a:r>
          </a:p>
          <a:p>
            <a:pPr marL="171450" indent="-171450">
              <a:buFontTx/>
              <a:buChar char="-"/>
            </a:pPr>
            <a:r>
              <a:rPr lang="en-US" baseline="0" dirty="0" smtClean="0"/>
              <a:t>Experiences of sexual behavior both positive and negative – most had positive experiences; others expressed their perceptions of needing to have sex with others and </a:t>
            </a:r>
            <a:r>
              <a:rPr lang="en-US" baseline="0" dirty="0" err="1" smtClean="0"/>
              <a:t>Greyson’s</a:t>
            </a:r>
            <a:r>
              <a:rPr lang="en-US" baseline="0" dirty="0" smtClean="0"/>
              <a:t> experience of acquaintance rape</a:t>
            </a:r>
          </a:p>
          <a:p>
            <a:pPr marL="171450" indent="-171450">
              <a:buFontTx/>
              <a:buChar char="-"/>
            </a:pPr>
            <a:r>
              <a:rPr lang="en-US" baseline="0" dirty="0" smtClean="0"/>
              <a:t>Those in intimate relationships (short or long-term) had greater understanding of expectations around gender roles through those relationships</a:t>
            </a:r>
          </a:p>
        </p:txBody>
      </p:sp>
      <p:sp>
        <p:nvSpPr>
          <p:cNvPr id="4" name="Slide Number Placeholder 3"/>
          <p:cNvSpPr>
            <a:spLocks noGrp="1"/>
          </p:cNvSpPr>
          <p:nvPr>
            <p:ph type="sldNum" sz="quarter" idx="10"/>
          </p:nvPr>
        </p:nvSpPr>
        <p:spPr/>
        <p:txBody>
          <a:bodyPr/>
          <a:lstStyle/>
          <a:p>
            <a:fld id="{2D6B070D-F51F-2849-BF6F-2B9A99FD7D91}" type="slidenum">
              <a:rPr lang="en-US" smtClean="0"/>
              <a:t>10</a:t>
            </a:fld>
            <a:endParaRPr lang="en-US"/>
          </a:p>
        </p:txBody>
      </p:sp>
    </p:spTree>
    <p:extLst>
      <p:ext uri="{BB962C8B-B14F-4D97-AF65-F5344CB8AC3E}">
        <p14:creationId xmlns:p14="http://schemas.microsoft.com/office/powerpoint/2010/main" val="2243023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18 of the 26 participants served in leadership roles on campus</a:t>
            </a:r>
            <a:r>
              <a:rPr lang="en-US" baseline="0" dirty="0" smtClean="0"/>
              <a:t> – often provided the participants a level of visibility on campus </a:t>
            </a:r>
          </a:p>
          <a:p>
            <a:pPr marL="171450" indent="-171450">
              <a:buFontTx/>
              <a:buChar char="-"/>
            </a:pPr>
            <a:r>
              <a:rPr lang="en-US" baseline="0" dirty="0" smtClean="0"/>
              <a:t>Those involved in LGBT organizations/resource centers, often made meaning of both their leadership and their multiple identities – read Adam’s quote.</a:t>
            </a:r>
          </a:p>
          <a:p>
            <a:pPr marL="171450" indent="-171450">
              <a:buFontTx/>
              <a:buChar char="-"/>
            </a:pPr>
            <a:r>
              <a:rPr lang="en-US" baseline="0" dirty="0" smtClean="0"/>
              <a:t>Connected to mentors – either as faculty, staff, or peers, and had an increased support network on campus which lead to a stronger sense of belonging</a:t>
            </a:r>
          </a:p>
          <a:p>
            <a:pPr marL="0" indent="0">
              <a:buFontTx/>
              <a:buNone/>
            </a:pPr>
            <a:r>
              <a:rPr lang="en-US" dirty="0" smtClean="0"/>
              <a:t> </a:t>
            </a:r>
          </a:p>
        </p:txBody>
      </p:sp>
      <p:sp>
        <p:nvSpPr>
          <p:cNvPr id="4" name="Slide Number Placeholder 3"/>
          <p:cNvSpPr>
            <a:spLocks noGrp="1"/>
          </p:cNvSpPr>
          <p:nvPr>
            <p:ph type="sldNum" sz="quarter" idx="10"/>
          </p:nvPr>
        </p:nvSpPr>
        <p:spPr/>
        <p:txBody>
          <a:bodyPr/>
          <a:lstStyle/>
          <a:p>
            <a:fld id="{2D6B070D-F51F-2849-BF6F-2B9A99FD7D91}" type="slidenum">
              <a:rPr lang="en-US" smtClean="0"/>
              <a:t>11</a:t>
            </a:fld>
            <a:endParaRPr lang="en-US"/>
          </a:p>
        </p:txBody>
      </p:sp>
    </p:spTree>
    <p:extLst>
      <p:ext uri="{BB962C8B-B14F-4D97-AF65-F5344CB8AC3E}">
        <p14:creationId xmlns:p14="http://schemas.microsoft.com/office/powerpoint/2010/main" val="491971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Institutional differences between campus environments</a:t>
            </a:r>
            <a:r>
              <a:rPr lang="en-US" baseline="0" dirty="0" smtClean="0"/>
              <a:t> was a significant factor in the students’ exposure to heterosexism and </a:t>
            </a:r>
            <a:r>
              <a:rPr lang="en-US" baseline="0" dirty="0" err="1" smtClean="0"/>
              <a:t>heteronormativity</a:t>
            </a:r>
            <a:r>
              <a:rPr lang="en-US" baseline="0" dirty="0" smtClean="0"/>
              <a:t>.  </a:t>
            </a:r>
          </a:p>
          <a:p>
            <a:pPr marL="171450" indent="-171450">
              <a:buFontTx/>
              <a:buChar char="-"/>
            </a:pPr>
            <a:r>
              <a:rPr lang="en-US" baseline="0" dirty="0" smtClean="0"/>
              <a:t>Those in more urban spaces characterized their campus as “inclusive” or places where it was “quite easy to be out on campus”  Those in rural areas stated that they felt that their sexuality “causes one to sick out like a sore thumb” and that they received “conflicting messages sent from peers who conflate issues regarding insecurity about gender expression (Am I ‘manly’ enough?  Am I supposed to be?) and sexuality”</a:t>
            </a:r>
          </a:p>
          <a:p>
            <a:pPr marL="171450" indent="-171450">
              <a:buFontTx/>
              <a:buChar char="-"/>
            </a:pPr>
            <a:r>
              <a:rPr lang="en-US" baseline="0" dirty="0" smtClean="0"/>
              <a:t>Those in rural spaces often lacked strong local support networks and were instead often connected more to others through virtual means</a:t>
            </a:r>
          </a:p>
          <a:p>
            <a:pPr marL="171450" indent="-171450">
              <a:buFontTx/>
              <a:buChar char="-"/>
            </a:pPr>
            <a:r>
              <a:rPr lang="en-US" baseline="0" dirty="0" smtClean="0"/>
              <a:t>Experiences of tokenization by some participants based upon geographical areas (read David’s quote starting at bottom of p. 17).</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2D6B070D-F51F-2849-BF6F-2B9A99FD7D91}" type="slidenum">
              <a:rPr lang="en-US" smtClean="0"/>
              <a:t>12</a:t>
            </a:fld>
            <a:endParaRPr lang="en-US"/>
          </a:p>
        </p:txBody>
      </p:sp>
    </p:spTree>
    <p:extLst>
      <p:ext uri="{BB962C8B-B14F-4D97-AF65-F5344CB8AC3E}">
        <p14:creationId xmlns:p14="http://schemas.microsoft.com/office/powerpoint/2010/main" val="1167113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How might you make sense of the intersections of Jordan’s sense of gender and sexuality?  If you were working with him, what might be some things regarding his identity development that you would keep in mind?</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If you were serving as his advisor/supervisor, what critical influences might you recommend to Jordan to help enhance his meaning-making of his gender performance as it connects to his sexuality?</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When considering the labyrinth model, what might be some considerations for higher education professionals to consider to support Jordan and his meaning-making?</a:t>
            </a:r>
          </a:p>
          <a:p>
            <a:endParaRPr lang="en-US" dirty="0"/>
          </a:p>
        </p:txBody>
      </p:sp>
      <p:sp>
        <p:nvSpPr>
          <p:cNvPr id="4" name="Slide Number Placeholder 3"/>
          <p:cNvSpPr>
            <a:spLocks noGrp="1"/>
          </p:cNvSpPr>
          <p:nvPr>
            <p:ph type="sldNum" sz="quarter" idx="10"/>
          </p:nvPr>
        </p:nvSpPr>
        <p:spPr/>
        <p:txBody>
          <a:bodyPr/>
          <a:lstStyle/>
          <a:p>
            <a:fld id="{2D6B070D-F51F-2849-BF6F-2B9A99FD7D91}" type="slidenum">
              <a:rPr lang="en-US" smtClean="0"/>
              <a:t>15</a:t>
            </a:fld>
            <a:endParaRPr lang="en-US"/>
          </a:p>
        </p:txBody>
      </p:sp>
    </p:spTree>
    <p:extLst>
      <p:ext uri="{BB962C8B-B14F-4D97-AF65-F5344CB8AC3E}">
        <p14:creationId xmlns:p14="http://schemas.microsoft.com/office/powerpoint/2010/main" val="1529347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How might you make sense of the intersections of Joshua’s race, gender, and sexuality?  If you were working with him, what might be some things regarding his identity development that you would keep in mind?</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If you were serving as his advisor/supervisor, what critical influences might you recommend to Joshua to help enhance his meaning-making of his gender performance as it connects to his sexuality?</a:t>
            </a:r>
            <a:br>
              <a:rPr lang="en-US" sz="1200" kern="1200" dirty="0" smtClean="0">
                <a:solidFill>
                  <a:schemeClr val="tx1"/>
                </a:solidFill>
                <a:effectLst/>
                <a:latin typeface="+mn-lt"/>
                <a:ea typeface="+mn-ea"/>
                <a:cs typeface="+mn-cs"/>
              </a:rPr>
            </a:b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When considering the labyrinth model, what might be some considerations for higher education professionals to consider to support Joshua and his meaning-making?</a:t>
            </a:r>
          </a:p>
          <a:p>
            <a:endParaRPr lang="en-US" dirty="0"/>
          </a:p>
        </p:txBody>
      </p:sp>
      <p:sp>
        <p:nvSpPr>
          <p:cNvPr id="4" name="Slide Number Placeholder 3"/>
          <p:cNvSpPr>
            <a:spLocks noGrp="1"/>
          </p:cNvSpPr>
          <p:nvPr>
            <p:ph type="sldNum" sz="quarter" idx="10"/>
          </p:nvPr>
        </p:nvSpPr>
        <p:spPr/>
        <p:txBody>
          <a:bodyPr/>
          <a:lstStyle/>
          <a:p>
            <a:fld id="{2D6B070D-F51F-2849-BF6F-2B9A99FD7D91}" type="slidenum">
              <a:rPr lang="en-US" smtClean="0"/>
              <a:t>16</a:t>
            </a:fld>
            <a:endParaRPr lang="en-US"/>
          </a:p>
        </p:txBody>
      </p:sp>
    </p:spTree>
    <p:extLst>
      <p:ext uri="{BB962C8B-B14F-4D97-AF65-F5344CB8AC3E}">
        <p14:creationId xmlns:p14="http://schemas.microsoft.com/office/powerpoint/2010/main" val="917981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19BB1FCA-2284-C14A-8F90-F79D51CCE656}" type="datetime1">
              <a:rPr lang="en-US" smtClean="0"/>
              <a:t>3/30/14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r>
              <a:rPr lang="en-US" smtClean="0"/>
              <a:t>#TLM_ACPA</a:t>
            </a:r>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5877747A-605A-6A4B-B1A5-FCDC2330F1C5}" type="datetime1">
              <a:rPr lang="en-US" smtClean="0"/>
              <a:t>3/30/14</a:t>
            </a:fld>
            <a:endParaRPr lang="en-US"/>
          </a:p>
        </p:txBody>
      </p:sp>
      <p:sp>
        <p:nvSpPr>
          <p:cNvPr id="6" name="Footer Placeholder 5"/>
          <p:cNvSpPr>
            <a:spLocks noGrp="1"/>
          </p:cNvSpPr>
          <p:nvPr>
            <p:ph type="ftr" sz="quarter" idx="11"/>
          </p:nvPr>
        </p:nvSpPr>
        <p:spPr/>
        <p:txBody>
          <a:bodyPr/>
          <a:lstStyle/>
          <a:p>
            <a:r>
              <a:rPr lang="en-US" smtClean="0"/>
              <a:t>#TLM_ACPA</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A366E69-B368-FF40-99CD-BC5B4445FFC0}" type="datetime1">
              <a:rPr lang="en-US" smtClean="0"/>
              <a:t>3/30/14</a:t>
            </a:fld>
            <a:endParaRPr lang="en-US"/>
          </a:p>
        </p:txBody>
      </p:sp>
      <p:sp>
        <p:nvSpPr>
          <p:cNvPr id="4" name="Footer Placeholder 3"/>
          <p:cNvSpPr>
            <a:spLocks noGrp="1"/>
          </p:cNvSpPr>
          <p:nvPr>
            <p:ph type="ftr" sz="quarter" idx="11"/>
          </p:nvPr>
        </p:nvSpPr>
        <p:spPr/>
        <p:txBody>
          <a:bodyPr/>
          <a:lstStyle/>
          <a:p>
            <a:r>
              <a:rPr lang="en-US" smtClean="0"/>
              <a:t>#TLM_ACPA</a:t>
            </a:r>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FB8718F8-633B-9E40-8B66-D9F43B83263E}" type="datetime1">
              <a:rPr lang="en-US" smtClean="0"/>
              <a:t>3/30/14</a:t>
            </a:fld>
            <a:endParaRPr lang="en-US"/>
          </a:p>
        </p:txBody>
      </p:sp>
      <p:sp>
        <p:nvSpPr>
          <p:cNvPr id="3" name="Footer Placeholder 2"/>
          <p:cNvSpPr>
            <a:spLocks noGrp="1"/>
          </p:cNvSpPr>
          <p:nvPr>
            <p:ph type="ftr" sz="quarter" idx="11"/>
          </p:nvPr>
        </p:nvSpPr>
        <p:spPr/>
        <p:txBody>
          <a:bodyPr/>
          <a:lstStyle/>
          <a:p>
            <a:r>
              <a:rPr lang="en-US" smtClean="0"/>
              <a:t>#TLM_ACPA</a:t>
            </a:r>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46C0711F-A14C-6D49-81A5-A4C22B2E2F28}" type="datetime1">
              <a:rPr lang="en-US" smtClean="0"/>
              <a:t>3/30/14</a:t>
            </a:fld>
            <a:endParaRPr lang="en-US"/>
          </a:p>
        </p:txBody>
      </p:sp>
      <p:sp>
        <p:nvSpPr>
          <p:cNvPr id="6" name="Footer Placeholder 5"/>
          <p:cNvSpPr>
            <a:spLocks noGrp="1"/>
          </p:cNvSpPr>
          <p:nvPr>
            <p:ph type="ftr" sz="quarter" idx="11"/>
          </p:nvPr>
        </p:nvSpPr>
        <p:spPr>
          <a:xfrm>
            <a:off x="3859305" y="6423585"/>
            <a:ext cx="3316941" cy="365125"/>
          </a:xfrm>
        </p:spPr>
        <p:txBody>
          <a:bodyPr/>
          <a:lstStyle/>
          <a:p>
            <a:r>
              <a:rPr lang="en-US" smtClean="0"/>
              <a:t>#TLM_ACPA</a:t>
            </a:r>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EFC431B3-BBE5-D842-B331-70AEEDD41ABE}" type="datetime1">
              <a:rPr lang="en-US" smtClean="0"/>
              <a:t>3/30/14</a:t>
            </a:fld>
            <a:endParaRPr lang="en-US"/>
          </a:p>
        </p:txBody>
      </p:sp>
      <p:sp>
        <p:nvSpPr>
          <p:cNvPr id="6" name="Footer Placeholder 5"/>
          <p:cNvSpPr>
            <a:spLocks noGrp="1"/>
          </p:cNvSpPr>
          <p:nvPr>
            <p:ph type="ftr" sz="quarter" idx="11"/>
          </p:nvPr>
        </p:nvSpPr>
        <p:spPr>
          <a:xfrm>
            <a:off x="4191000" y="6423585"/>
            <a:ext cx="3005138" cy="365125"/>
          </a:xfrm>
        </p:spPr>
        <p:txBody>
          <a:bodyPr/>
          <a:lstStyle/>
          <a:p>
            <a:r>
              <a:rPr lang="en-US" smtClean="0"/>
              <a:t>#TLM_ACPA</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B169E0-AE05-F944-9E6D-99A553685177}" type="datetime1">
              <a:rPr lang="en-US" smtClean="0"/>
              <a:t>3/30/14</a:t>
            </a:fld>
            <a:endParaRPr lang="en-US"/>
          </a:p>
        </p:txBody>
      </p:sp>
      <p:sp>
        <p:nvSpPr>
          <p:cNvPr id="6" name="Footer Placeholder 5"/>
          <p:cNvSpPr>
            <a:spLocks noGrp="1"/>
          </p:cNvSpPr>
          <p:nvPr>
            <p:ph type="ftr" sz="quarter" idx="11"/>
          </p:nvPr>
        </p:nvSpPr>
        <p:spPr/>
        <p:txBody>
          <a:bodyPr/>
          <a:lstStyle/>
          <a:p>
            <a:r>
              <a:rPr lang="en-US" smtClean="0"/>
              <a:t>#TLM_ACPA</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E3EC030-5F44-B44F-9B17-4EF22901100C}" type="datetime1">
              <a:rPr lang="en-US" smtClean="0"/>
              <a:t>3/30/14</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r>
              <a:rPr lang="en-US" smtClean="0"/>
              <a:t>#TLM_ACPA</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12A430CF-3D38-CD4F-8E4E-576623D16384}" type="datetime1">
              <a:rPr lang="en-US" smtClean="0"/>
              <a:t>3/30/14</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r>
              <a:rPr lang="en-US" smtClean="0"/>
              <a:t>#TLM_ACPA</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F6D67404-2CDF-3843-8084-22F1A29A9E57}" type="datetime1">
              <a:rPr lang="en-US" smtClean="0"/>
              <a:t>3/30/14</a:t>
            </a:fld>
            <a:endParaRPr lang="en-US"/>
          </a:p>
        </p:txBody>
      </p:sp>
      <p:sp>
        <p:nvSpPr>
          <p:cNvPr id="6" name="Footer Placeholder 5"/>
          <p:cNvSpPr>
            <a:spLocks noGrp="1"/>
          </p:cNvSpPr>
          <p:nvPr>
            <p:ph type="ftr" sz="quarter" idx="11"/>
          </p:nvPr>
        </p:nvSpPr>
        <p:spPr>
          <a:xfrm>
            <a:off x="4191000" y="6423585"/>
            <a:ext cx="3005138" cy="365125"/>
          </a:xfrm>
        </p:spPr>
        <p:txBody>
          <a:bodyPr/>
          <a:lstStyle/>
          <a:p>
            <a:r>
              <a:rPr lang="en-US" smtClean="0"/>
              <a:t>#TLM_ACPA</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FB5B3928-6D18-3341-8059-68DF5DBD24D2}" type="datetime1">
              <a:rPr lang="en-US" smtClean="0"/>
              <a:t>3/30/14</a:t>
            </a:fld>
            <a:endParaRPr lang="en-US"/>
          </a:p>
        </p:txBody>
      </p:sp>
      <p:sp>
        <p:nvSpPr>
          <p:cNvPr id="5" name="Footer Placeholder 4"/>
          <p:cNvSpPr>
            <a:spLocks noGrp="1"/>
          </p:cNvSpPr>
          <p:nvPr>
            <p:ph type="ftr" sz="quarter" idx="11"/>
          </p:nvPr>
        </p:nvSpPr>
        <p:spPr/>
        <p:txBody>
          <a:bodyPr/>
          <a:lstStyle/>
          <a:p>
            <a:r>
              <a:rPr lang="en-US" smtClean="0"/>
              <a:t>#TLM_ACPA</a:t>
            </a:r>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D0F8D66-AF75-6645-A2FE-A835D388BDA7}" type="datetime1">
              <a:rPr lang="en-US" smtClean="0"/>
              <a:t>3/30/14</a:t>
            </a:fld>
            <a:endParaRPr lang="en-US"/>
          </a:p>
        </p:txBody>
      </p:sp>
      <p:sp>
        <p:nvSpPr>
          <p:cNvPr id="5" name="Footer Placeholder 4"/>
          <p:cNvSpPr>
            <a:spLocks noGrp="1"/>
          </p:cNvSpPr>
          <p:nvPr>
            <p:ph type="ftr" sz="quarter" idx="11"/>
          </p:nvPr>
        </p:nvSpPr>
        <p:spPr/>
        <p:txBody>
          <a:bodyPr/>
          <a:lstStyle/>
          <a:p>
            <a:r>
              <a:rPr lang="en-US" smtClean="0"/>
              <a:t>#TLM_ACPA</a:t>
            </a:r>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A4203C3-9F4C-4649-9A1D-07B76876CDC9}" type="datetime1">
              <a:rPr lang="en-US" smtClean="0"/>
              <a:t>3/30/14</a:t>
            </a:fld>
            <a:endParaRPr lang="en-US"/>
          </a:p>
        </p:txBody>
      </p:sp>
      <p:sp>
        <p:nvSpPr>
          <p:cNvPr id="5" name="Footer Placeholder 4"/>
          <p:cNvSpPr>
            <a:spLocks noGrp="1"/>
          </p:cNvSpPr>
          <p:nvPr>
            <p:ph type="ftr" sz="quarter" idx="11"/>
          </p:nvPr>
        </p:nvSpPr>
        <p:spPr/>
        <p:txBody>
          <a:bodyPr/>
          <a:lstStyle/>
          <a:p>
            <a:r>
              <a:rPr lang="en-US" smtClean="0"/>
              <a:t>#TLM_ACPA</a:t>
            </a:r>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704ECE1-1044-3A42-BEDC-324EBC297F57}" type="datetime1">
              <a:rPr lang="en-US" smtClean="0"/>
              <a:t>3/30/14</a:t>
            </a:fld>
            <a:endParaRPr lang="en-US"/>
          </a:p>
        </p:txBody>
      </p:sp>
      <p:sp>
        <p:nvSpPr>
          <p:cNvPr id="5" name="Footer Placeholder 4"/>
          <p:cNvSpPr>
            <a:spLocks noGrp="1"/>
          </p:cNvSpPr>
          <p:nvPr>
            <p:ph type="ftr" sz="quarter" idx="11"/>
          </p:nvPr>
        </p:nvSpPr>
        <p:spPr/>
        <p:txBody>
          <a:bodyPr/>
          <a:lstStyle/>
          <a:p>
            <a:r>
              <a:rPr lang="en-US" smtClean="0"/>
              <a:t>#TLM_ACPA</a:t>
            </a:r>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A0F5555F-2FF7-FC4F-923E-CFA23C1A8ABF}" type="datetime1">
              <a:rPr lang="en-US" smtClean="0"/>
              <a:t>3/30/14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r>
              <a:rPr lang="en-US" smtClean="0"/>
              <a:t>#TLM_ACPA</a:t>
            </a:r>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735B0C1D-F803-754B-B8B7-85FB70AE9E72}" type="datetime1">
              <a:rPr lang="en-US" smtClean="0"/>
              <a:t>3/30/14</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r>
              <a:rPr lang="en-US" smtClean="0"/>
              <a:t>#TLM_ACPA</a:t>
            </a:r>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10458735-58F1-DD44-99C2-FB3B64D39CEE}" type="datetime1">
              <a:rPr lang="en-US" smtClean="0"/>
              <a:t>3/30/14</a:t>
            </a:fld>
            <a:endParaRPr lang="en-US"/>
          </a:p>
        </p:txBody>
      </p:sp>
      <p:sp>
        <p:nvSpPr>
          <p:cNvPr id="6" name="Footer Placeholder 5"/>
          <p:cNvSpPr>
            <a:spLocks noGrp="1"/>
          </p:cNvSpPr>
          <p:nvPr>
            <p:ph type="ftr" sz="quarter" idx="11"/>
          </p:nvPr>
        </p:nvSpPr>
        <p:spPr/>
        <p:txBody>
          <a:bodyPr/>
          <a:lstStyle/>
          <a:p>
            <a:r>
              <a:rPr lang="en-US" smtClean="0"/>
              <a:t>#TLM_ACPA</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6C2CBD6-DE28-6940-A157-FEA07A69996C}" type="datetime1">
              <a:rPr lang="en-US" smtClean="0"/>
              <a:t>3/30/14</a:t>
            </a:fld>
            <a:endParaRPr lang="en-US"/>
          </a:p>
        </p:txBody>
      </p:sp>
      <p:sp>
        <p:nvSpPr>
          <p:cNvPr id="8" name="Footer Placeholder 7"/>
          <p:cNvSpPr>
            <a:spLocks noGrp="1"/>
          </p:cNvSpPr>
          <p:nvPr>
            <p:ph type="ftr" sz="quarter" idx="11"/>
          </p:nvPr>
        </p:nvSpPr>
        <p:spPr/>
        <p:txBody>
          <a:bodyPr/>
          <a:lstStyle/>
          <a:p>
            <a:r>
              <a:rPr lang="en-US" smtClean="0"/>
              <a:t>#TLM_ACPA</a:t>
            </a:r>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90A1A619-9C41-C34E-A4B0-3AA8E63A47A5}" type="datetime1">
              <a:rPr lang="en-US" smtClean="0"/>
              <a:t>3/30/14</a:t>
            </a:fld>
            <a:endParaRPr lang="en-US"/>
          </a:p>
        </p:txBody>
      </p:sp>
      <p:sp>
        <p:nvSpPr>
          <p:cNvPr id="6" name="Footer Placeholder 5"/>
          <p:cNvSpPr>
            <a:spLocks noGrp="1"/>
          </p:cNvSpPr>
          <p:nvPr>
            <p:ph type="ftr" sz="quarter" idx="11"/>
          </p:nvPr>
        </p:nvSpPr>
        <p:spPr/>
        <p:txBody>
          <a:bodyPr/>
          <a:lstStyle/>
          <a:p>
            <a:r>
              <a:rPr lang="en-US" smtClean="0"/>
              <a:t>#TLM_ACPA</a:t>
            </a:r>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041763BD-53B8-F94B-B17F-7A194EFAB1FD}" type="datetime1">
              <a:rPr lang="en-US" smtClean="0"/>
              <a:t>3/30/14</a:t>
            </a:fld>
            <a:endParaRPr lang="en-US"/>
          </a:p>
        </p:txBody>
      </p:sp>
      <p:sp>
        <p:nvSpPr>
          <p:cNvPr id="6" name="Footer Placeholder 5"/>
          <p:cNvSpPr>
            <a:spLocks noGrp="1"/>
          </p:cNvSpPr>
          <p:nvPr>
            <p:ph type="ftr" sz="quarter" idx="11"/>
          </p:nvPr>
        </p:nvSpPr>
        <p:spPr/>
        <p:txBody>
          <a:bodyPr/>
          <a:lstStyle/>
          <a:p>
            <a:r>
              <a:rPr lang="en-US" smtClean="0"/>
              <a:t>#TLM_ACPA</a:t>
            </a: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31A69505-4722-0A42-9D08-B73B505FBDC9}" type="datetime1">
              <a:rPr lang="en-US" smtClean="0"/>
              <a:t>3/30/14</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r>
              <a:rPr lang="en-US" smtClean="0"/>
              <a:t>#TLM_ACPA</a:t>
            </a:r>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hf sldNum="0" hd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0008" y="4465918"/>
            <a:ext cx="8559192" cy="933450"/>
          </a:xfrm>
        </p:spPr>
        <p:txBody>
          <a:bodyPr>
            <a:normAutofit fontScale="90000"/>
          </a:bodyPr>
          <a:lstStyle/>
          <a:p>
            <a:r>
              <a:rPr lang="en-US" dirty="0" smtClean="0"/>
              <a:t>Exploring the Labyrinth: Supporting Sexual Minority College Males’ Multiple Identity Development</a:t>
            </a:r>
            <a:endParaRPr lang="en-US" dirty="0"/>
          </a:p>
        </p:txBody>
      </p:sp>
      <p:sp>
        <p:nvSpPr>
          <p:cNvPr id="3" name="Subtitle 2"/>
          <p:cNvSpPr>
            <a:spLocks noGrp="1"/>
          </p:cNvSpPr>
          <p:nvPr>
            <p:ph type="subTitle" idx="1"/>
          </p:nvPr>
        </p:nvSpPr>
        <p:spPr>
          <a:xfrm>
            <a:off x="280008" y="5860427"/>
            <a:ext cx="8559192" cy="650048"/>
          </a:xfrm>
        </p:spPr>
        <p:txBody>
          <a:bodyPr>
            <a:noAutofit/>
          </a:bodyPr>
          <a:lstStyle/>
          <a:p>
            <a:r>
              <a:rPr lang="en-US" sz="2000" dirty="0" smtClean="0"/>
              <a:t>Daniel Tillapaugh, Ph.D.</a:t>
            </a:r>
          </a:p>
          <a:p>
            <a:r>
              <a:rPr lang="en-US" sz="2000" dirty="0" smtClean="0"/>
              <a:t>University of Maine</a:t>
            </a:r>
            <a:endParaRPr lang="en-US" sz="2000" dirty="0"/>
          </a:p>
        </p:txBody>
      </p:sp>
      <p:sp>
        <p:nvSpPr>
          <p:cNvPr id="4" name="Footer Placeholder 3"/>
          <p:cNvSpPr>
            <a:spLocks noGrp="1"/>
          </p:cNvSpPr>
          <p:nvPr>
            <p:ph type="ftr" sz="quarter" idx="11"/>
          </p:nvPr>
        </p:nvSpPr>
        <p:spPr/>
        <p:txBody>
          <a:bodyPr/>
          <a:lstStyle/>
          <a:p>
            <a:r>
              <a:rPr lang="en-US" dirty="0" smtClean="0"/>
              <a:t>#TLM_ACPA</a:t>
            </a:r>
            <a:endParaRPr lang="en-US" dirty="0"/>
          </a:p>
        </p:txBody>
      </p:sp>
    </p:spTree>
    <p:extLst>
      <p:ext uri="{BB962C8B-B14F-4D97-AF65-F5344CB8AC3E}">
        <p14:creationId xmlns:p14="http://schemas.microsoft.com/office/powerpoint/2010/main" val="264455864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Compartmentalizing </a:t>
            </a:r>
            <a:r>
              <a:rPr lang="en-US" sz="2800" dirty="0" err="1" smtClean="0"/>
              <a:t>Identit</a:t>
            </a:r>
            <a:r>
              <a:rPr lang="en-US" sz="2800" dirty="0" smtClean="0"/>
              <a:t>(</a:t>
            </a:r>
            <a:r>
              <a:rPr lang="en-US" sz="2800" dirty="0" err="1" smtClean="0"/>
              <a:t>ies</a:t>
            </a:r>
            <a:r>
              <a:rPr lang="en-US" sz="2800" dirty="0" smtClean="0"/>
              <a:t>)</a:t>
            </a:r>
            <a:endParaRPr lang="en-US" sz="2800" dirty="0"/>
          </a:p>
        </p:txBody>
      </p:sp>
      <p:sp>
        <p:nvSpPr>
          <p:cNvPr id="3" name="Content Placeholder 2"/>
          <p:cNvSpPr>
            <a:spLocks noGrp="1"/>
          </p:cNvSpPr>
          <p:nvPr>
            <p:ph idx="1"/>
          </p:nvPr>
        </p:nvSpPr>
        <p:spPr/>
        <p:txBody>
          <a:bodyPr/>
          <a:lstStyle/>
          <a:p>
            <a:r>
              <a:rPr lang="en-US" dirty="0" smtClean="0"/>
              <a:t>Mirroring others and the consequences of that</a:t>
            </a:r>
          </a:p>
          <a:p>
            <a:r>
              <a:rPr lang="en-US" dirty="0" smtClean="0"/>
              <a:t>Not finding one’s self in media images</a:t>
            </a:r>
          </a:p>
          <a:p>
            <a:r>
              <a:rPr lang="en-US" dirty="0" smtClean="0"/>
              <a:t>Tension between one’s sexuality and other social identities</a:t>
            </a:r>
          </a:p>
          <a:p>
            <a:r>
              <a:rPr lang="en-US" dirty="0" smtClean="0"/>
              <a:t>Engaging in posturing behavior</a:t>
            </a:r>
            <a:endParaRPr lang="en-US" dirty="0"/>
          </a:p>
        </p:txBody>
      </p:sp>
      <p:sp>
        <p:nvSpPr>
          <p:cNvPr id="4" name="Footer Placeholder 3"/>
          <p:cNvSpPr>
            <a:spLocks noGrp="1"/>
          </p:cNvSpPr>
          <p:nvPr>
            <p:ph type="ftr" sz="quarter" idx="11"/>
          </p:nvPr>
        </p:nvSpPr>
        <p:spPr/>
        <p:txBody>
          <a:bodyPr/>
          <a:lstStyle/>
          <a:p>
            <a:r>
              <a:rPr lang="en-US" smtClean="0"/>
              <a:t>#TLM_ACPA</a:t>
            </a:r>
            <a:endParaRPr lang="en-US"/>
          </a:p>
        </p:txBody>
      </p:sp>
    </p:spTree>
    <p:extLst>
      <p:ext uri="{BB962C8B-B14F-4D97-AF65-F5344CB8AC3E}">
        <p14:creationId xmlns:p14="http://schemas.microsoft.com/office/powerpoint/2010/main" val="422849579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Seeking Community</a:t>
            </a:r>
            <a:endParaRPr lang="en-US" sz="2800" dirty="0"/>
          </a:p>
        </p:txBody>
      </p:sp>
      <p:sp>
        <p:nvSpPr>
          <p:cNvPr id="3" name="Content Placeholder 2"/>
          <p:cNvSpPr>
            <a:spLocks noGrp="1"/>
          </p:cNvSpPr>
          <p:nvPr>
            <p:ph idx="1"/>
          </p:nvPr>
        </p:nvSpPr>
        <p:spPr/>
        <p:txBody>
          <a:bodyPr/>
          <a:lstStyle/>
          <a:p>
            <a:r>
              <a:rPr lang="en-US" dirty="0" smtClean="0"/>
              <a:t>Campus environments as safe spaces</a:t>
            </a:r>
          </a:p>
          <a:p>
            <a:r>
              <a:rPr lang="en-US" dirty="0" smtClean="0"/>
              <a:t>Importance of campus involvement</a:t>
            </a:r>
          </a:p>
          <a:p>
            <a:r>
              <a:rPr lang="en-US" dirty="0" smtClean="0"/>
              <a:t>Use of technology</a:t>
            </a:r>
          </a:p>
          <a:p>
            <a:r>
              <a:rPr lang="en-US" dirty="0" smtClean="0"/>
              <a:t>Making other sexual minority friends</a:t>
            </a:r>
          </a:p>
          <a:p>
            <a:r>
              <a:rPr lang="en-US" dirty="0" smtClean="0"/>
              <a:t>Sexual behaviors and same-sex relationship</a:t>
            </a:r>
          </a:p>
          <a:p>
            <a:r>
              <a:rPr lang="en-US" dirty="0" smtClean="0"/>
              <a:t>Immersion into the off-campus LGBT community</a:t>
            </a:r>
            <a:endParaRPr lang="en-US" dirty="0"/>
          </a:p>
        </p:txBody>
      </p:sp>
      <p:sp>
        <p:nvSpPr>
          <p:cNvPr id="4" name="Footer Placeholder 3"/>
          <p:cNvSpPr>
            <a:spLocks noGrp="1"/>
          </p:cNvSpPr>
          <p:nvPr>
            <p:ph type="ftr" sz="quarter" idx="11"/>
          </p:nvPr>
        </p:nvSpPr>
        <p:spPr/>
        <p:txBody>
          <a:bodyPr/>
          <a:lstStyle/>
          <a:p>
            <a:r>
              <a:rPr lang="en-US" smtClean="0"/>
              <a:t>#TLM_ACPA</a:t>
            </a:r>
            <a:endParaRPr lang="en-US"/>
          </a:p>
        </p:txBody>
      </p:sp>
    </p:spTree>
    <p:extLst>
      <p:ext uri="{BB962C8B-B14F-4D97-AF65-F5344CB8AC3E}">
        <p14:creationId xmlns:p14="http://schemas.microsoft.com/office/powerpoint/2010/main" val="344694851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Questioning Allegiances</a:t>
            </a:r>
            <a:endParaRPr lang="en-US" sz="2800" dirty="0"/>
          </a:p>
        </p:txBody>
      </p:sp>
      <p:sp>
        <p:nvSpPr>
          <p:cNvPr id="3" name="Content Placeholder 2"/>
          <p:cNvSpPr>
            <a:spLocks noGrp="1"/>
          </p:cNvSpPr>
          <p:nvPr>
            <p:ph idx="1"/>
          </p:nvPr>
        </p:nvSpPr>
        <p:spPr/>
        <p:txBody>
          <a:bodyPr/>
          <a:lstStyle/>
          <a:p>
            <a:r>
              <a:rPr lang="en-US" dirty="0" smtClean="0"/>
              <a:t>Experimentation and risk-taking</a:t>
            </a:r>
          </a:p>
          <a:p>
            <a:r>
              <a:rPr lang="en-US" dirty="0" smtClean="0"/>
              <a:t>Clarifying campus involvement</a:t>
            </a:r>
          </a:p>
          <a:p>
            <a:r>
              <a:rPr lang="en-US" dirty="0" smtClean="0"/>
              <a:t>Internal tensions of personal identity</a:t>
            </a:r>
            <a:endParaRPr lang="en-US" dirty="0" smtClean="0"/>
          </a:p>
        </p:txBody>
      </p:sp>
      <p:sp>
        <p:nvSpPr>
          <p:cNvPr id="4" name="Footer Placeholder 3"/>
          <p:cNvSpPr>
            <a:spLocks noGrp="1"/>
          </p:cNvSpPr>
          <p:nvPr>
            <p:ph type="ftr" sz="quarter" idx="11"/>
          </p:nvPr>
        </p:nvSpPr>
        <p:spPr/>
        <p:txBody>
          <a:bodyPr/>
          <a:lstStyle/>
          <a:p>
            <a:r>
              <a:rPr lang="en-US" smtClean="0"/>
              <a:t>#TLM_ACPA</a:t>
            </a:r>
            <a:endParaRPr lang="en-US"/>
          </a:p>
        </p:txBody>
      </p:sp>
    </p:spTree>
    <p:extLst>
      <p:ext uri="{BB962C8B-B14F-4D97-AF65-F5344CB8AC3E}">
        <p14:creationId xmlns:p14="http://schemas.microsoft.com/office/powerpoint/2010/main" val="348199060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in the Nexus</a:t>
            </a:r>
            <a:endParaRPr lang="en-US" dirty="0"/>
          </a:p>
        </p:txBody>
      </p:sp>
      <p:sp>
        <p:nvSpPr>
          <p:cNvPr id="3" name="Content Placeholder 2"/>
          <p:cNvSpPr>
            <a:spLocks noGrp="1"/>
          </p:cNvSpPr>
          <p:nvPr>
            <p:ph idx="1"/>
          </p:nvPr>
        </p:nvSpPr>
        <p:spPr/>
        <p:txBody>
          <a:bodyPr/>
          <a:lstStyle/>
          <a:p>
            <a:r>
              <a:rPr lang="en-US" dirty="0" smtClean="0"/>
              <a:t>Moving from external to internal influences</a:t>
            </a:r>
          </a:p>
          <a:p>
            <a:r>
              <a:rPr lang="en-US" dirty="0" smtClean="0"/>
              <a:t>Feeling secure in one’s sense of self and multiple identities</a:t>
            </a:r>
          </a:p>
          <a:p>
            <a:r>
              <a:rPr lang="en-US" dirty="0" smtClean="0"/>
              <a:t>Resolving the tensions of one’s identities: Identity salience</a:t>
            </a:r>
          </a:p>
          <a:p>
            <a:r>
              <a:rPr lang="en-US" dirty="0" smtClean="0"/>
              <a:t>Thinking about the future</a:t>
            </a:r>
            <a:endParaRPr lang="en-US" dirty="0"/>
          </a:p>
        </p:txBody>
      </p:sp>
      <p:sp>
        <p:nvSpPr>
          <p:cNvPr id="4" name="Footer Placeholder 3"/>
          <p:cNvSpPr>
            <a:spLocks noGrp="1"/>
          </p:cNvSpPr>
          <p:nvPr>
            <p:ph type="ftr" sz="quarter" idx="11"/>
          </p:nvPr>
        </p:nvSpPr>
        <p:spPr/>
        <p:txBody>
          <a:bodyPr/>
          <a:lstStyle/>
          <a:p>
            <a:r>
              <a:rPr lang="en-US" smtClean="0"/>
              <a:t>#TLM_ACPA</a:t>
            </a:r>
            <a:endParaRPr lang="en-US"/>
          </a:p>
        </p:txBody>
      </p:sp>
    </p:spTree>
    <p:extLst>
      <p:ext uri="{BB962C8B-B14F-4D97-AF65-F5344CB8AC3E}">
        <p14:creationId xmlns:p14="http://schemas.microsoft.com/office/powerpoint/2010/main" val="283067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lstStyle/>
          <a:p>
            <a:r>
              <a:rPr lang="en-US" dirty="0" smtClean="0"/>
              <a:t>Importance of counter-spaces for LGBT students</a:t>
            </a:r>
          </a:p>
          <a:p>
            <a:r>
              <a:rPr lang="en-US" dirty="0" smtClean="0"/>
              <a:t>Self-reflection as critical influence</a:t>
            </a:r>
          </a:p>
          <a:p>
            <a:r>
              <a:rPr lang="en-US" dirty="0" smtClean="0"/>
              <a:t>Working toward healthy and positive masculinity for college males</a:t>
            </a:r>
          </a:p>
          <a:p>
            <a:r>
              <a:rPr lang="en-US" dirty="0" smtClean="0"/>
              <a:t>Campus environmental differences and the need for understanding campus climate for LGBT students</a:t>
            </a:r>
          </a:p>
          <a:p>
            <a:r>
              <a:rPr lang="en-US" dirty="0" smtClean="0"/>
              <a:t>The need for out sexual minority male mentors and role models</a:t>
            </a:r>
            <a:endParaRPr lang="en-US" dirty="0"/>
          </a:p>
        </p:txBody>
      </p:sp>
      <p:sp>
        <p:nvSpPr>
          <p:cNvPr id="4" name="Footer Placeholder 3"/>
          <p:cNvSpPr>
            <a:spLocks noGrp="1"/>
          </p:cNvSpPr>
          <p:nvPr>
            <p:ph type="ftr" sz="quarter" idx="11"/>
          </p:nvPr>
        </p:nvSpPr>
        <p:spPr/>
        <p:txBody>
          <a:bodyPr/>
          <a:lstStyle/>
          <a:p>
            <a:r>
              <a:rPr lang="en-US" smtClean="0"/>
              <a:t>#TLM_ACPA</a:t>
            </a:r>
            <a:endParaRPr lang="en-US"/>
          </a:p>
        </p:txBody>
      </p:sp>
    </p:spTree>
    <p:extLst>
      <p:ext uri="{BB962C8B-B14F-4D97-AF65-F5344CB8AC3E}">
        <p14:creationId xmlns:p14="http://schemas.microsoft.com/office/powerpoint/2010/main" val="64836135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in the Intersections</a:t>
            </a:r>
            <a:endParaRPr lang="en-US" dirty="0"/>
          </a:p>
        </p:txBody>
      </p:sp>
      <p:sp>
        <p:nvSpPr>
          <p:cNvPr id="3" name="Content Placeholder 2"/>
          <p:cNvSpPr>
            <a:spLocks noGrp="1"/>
          </p:cNvSpPr>
          <p:nvPr>
            <p:ph idx="1"/>
          </p:nvPr>
        </p:nvSpPr>
        <p:spPr>
          <a:xfrm>
            <a:off x="498474" y="1360099"/>
            <a:ext cx="7556313" cy="5063485"/>
          </a:xfrm>
        </p:spPr>
        <p:txBody>
          <a:bodyPr>
            <a:normAutofit fontScale="32500" lnSpcReduction="20000"/>
          </a:bodyPr>
          <a:lstStyle/>
          <a:p>
            <a:pPr>
              <a:buSzPct val="100000"/>
              <a:buFont typeface="Wingdings" charset="2"/>
              <a:buChar char="§"/>
            </a:pPr>
            <a:r>
              <a:rPr lang="en-US" sz="4300" dirty="0" smtClean="0"/>
              <a:t>Jordan, a White, 20-year-old junior at the University of Washington, is an active student leader on his campus.  He serves as a resident assistant, engages in political activism within the Democratic Party, and participates in student government.  While he identifies as gay, he feels as those he often is able to “pass” for being straight, saying “I definitely think that my higher level of masculinity might put me into a privilege [</a:t>
            </a:r>
            <a:r>
              <a:rPr lang="en-US" sz="4300" i="1" dirty="0" smtClean="0"/>
              <a:t>sic</a:t>
            </a:r>
            <a:r>
              <a:rPr lang="en-US" sz="4300" dirty="0" smtClean="0"/>
              <a:t>] higher than another gay man because people don’t perceive me as gay as much.”  He mentions that he does not participate in LGBT campus life beyond his friend group, reflecting that he wanted to avoid the “drama” he perceived occurred within the on-campus LGBT organization.</a:t>
            </a:r>
          </a:p>
          <a:p>
            <a:pPr>
              <a:buSzPct val="100000"/>
              <a:buFont typeface="Wingdings" charset="2"/>
              <a:buChar char="§"/>
            </a:pPr>
            <a:r>
              <a:rPr lang="en-US" sz="4300" dirty="0" smtClean="0"/>
              <a:t>He </a:t>
            </a:r>
            <a:r>
              <a:rPr lang="en-US" sz="4300" dirty="0"/>
              <a:t>mentioned how his resident assistant position has helped him make meaning of his own privilege, which built on an experience during his first year when he attended a friend’s presentation on diversity and identity.  He commented: </a:t>
            </a:r>
          </a:p>
          <a:p>
            <a:pPr marL="0" indent="0">
              <a:buNone/>
            </a:pPr>
            <a:r>
              <a:rPr lang="en-US" sz="4300" dirty="0" smtClean="0"/>
              <a:t>	Since </a:t>
            </a:r>
            <a:r>
              <a:rPr lang="en-US" sz="4300" dirty="0"/>
              <a:t>that point, I have engaged with others (students, supervisors, and mentors) about </a:t>
            </a:r>
            <a:br>
              <a:rPr lang="en-US" sz="4300" dirty="0"/>
            </a:br>
            <a:r>
              <a:rPr lang="en-US" sz="4300" dirty="0"/>
              <a:t> 	these intersections.  After talking with them, I began to see how intersections could play </a:t>
            </a:r>
            <a:br>
              <a:rPr lang="en-US" sz="4300" dirty="0"/>
            </a:br>
            <a:r>
              <a:rPr lang="en-US" sz="4300" dirty="0"/>
              <a:t> 	larger roles than I had previously thought.  For example, I had never really thought </a:t>
            </a:r>
            <a:br>
              <a:rPr lang="en-US" sz="4300" dirty="0"/>
            </a:br>
            <a:r>
              <a:rPr lang="en-US" sz="4300" dirty="0"/>
              <a:t> 	about how being a White, </a:t>
            </a:r>
            <a:r>
              <a:rPr lang="en-US" sz="4300" dirty="0" err="1"/>
              <a:t>cisgendered</a:t>
            </a:r>
            <a:r>
              <a:rPr lang="en-US" sz="4300" dirty="0"/>
              <a:t>, gay man holds power.  An example of that </a:t>
            </a:r>
            <a:br>
              <a:rPr lang="en-US" sz="4300" dirty="0"/>
            </a:br>
            <a:r>
              <a:rPr lang="en-US" sz="4300" dirty="0"/>
              <a:t> 	power is that White, </a:t>
            </a:r>
            <a:r>
              <a:rPr lang="en-US" sz="4300" dirty="0" err="1"/>
              <a:t>cis</a:t>
            </a:r>
            <a:r>
              <a:rPr lang="en-US" sz="4300" dirty="0"/>
              <a:t>, gay men are the face of the gay rights movement and of gay </a:t>
            </a:r>
            <a:br>
              <a:rPr lang="en-US" sz="4300" dirty="0"/>
            </a:br>
            <a:r>
              <a:rPr lang="en-US" sz="4300" dirty="0"/>
              <a:t> 	men in the media….Understanding the intersection of multiple identities was easily </a:t>
            </a:r>
            <a:br>
              <a:rPr lang="en-US" sz="4300" dirty="0"/>
            </a:br>
            <a:r>
              <a:rPr lang="en-US" sz="4300" dirty="0"/>
              <a:t> 	comprehensible to me, and with further reading and engaging with others in </a:t>
            </a:r>
            <a:br>
              <a:rPr lang="en-US" sz="4300" dirty="0"/>
            </a:br>
            <a:r>
              <a:rPr lang="en-US" sz="4300" dirty="0"/>
              <a:t> 	conversation in this issue, I learn more and more.</a:t>
            </a:r>
          </a:p>
          <a:p>
            <a:endParaRPr lang="en-US" dirty="0"/>
          </a:p>
        </p:txBody>
      </p:sp>
      <p:sp>
        <p:nvSpPr>
          <p:cNvPr id="4" name="Footer Placeholder 3"/>
          <p:cNvSpPr>
            <a:spLocks noGrp="1"/>
          </p:cNvSpPr>
          <p:nvPr>
            <p:ph type="ftr" sz="quarter" idx="11"/>
          </p:nvPr>
        </p:nvSpPr>
        <p:spPr/>
        <p:txBody>
          <a:bodyPr/>
          <a:lstStyle/>
          <a:p>
            <a:r>
              <a:rPr lang="en-US" smtClean="0"/>
              <a:t>#TLM_ACPA</a:t>
            </a:r>
            <a:endParaRPr lang="en-US"/>
          </a:p>
        </p:txBody>
      </p:sp>
    </p:spTree>
    <p:extLst>
      <p:ext uri="{BB962C8B-B14F-4D97-AF65-F5344CB8AC3E}">
        <p14:creationId xmlns:p14="http://schemas.microsoft.com/office/powerpoint/2010/main" val="4001343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in the Intersections</a:t>
            </a:r>
            <a:endParaRPr lang="en-US" dirty="0"/>
          </a:p>
        </p:txBody>
      </p:sp>
      <p:sp>
        <p:nvSpPr>
          <p:cNvPr id="3" name="Content Placeholder 2"/>
          <p:cNvSpPr>
            <a:spLocks noGrp="1"/>
          </p:cNvSpPr>
          <p:nvPr>
            <p:ph idx="1"/>
          </p:nvPr>
        </p:nvSpPr>
        <p:spPr>
          <a:xfrm>
            <a:off x="498474" y="1430104"/>
            <a:ext cx="7556313" cy="4696059"/>
          </a:xfrm>
        </p:spPr>
        <p:txBody>
          <a:bodyPr>
            <a:normAutofit fontScale="70000" lnSpcReduction="20000"/>
          </a:bodyPr>
          <a:lstStyle/>
          <a:p>
            <a:r>
              <a:rPr lang="en-US" dirty="0"/>
              <a:t>Joshua, a 21-year-old African American gay male, attends the University of Louisiana, Lafayette.  Active as a student leader on campus, he has led his campus’s LGBT student organization and is actively involved in the Black Journalist Association on-campus.  He is completely out on campus and named being asked to perform in drag at a large campus event for students, faculty, and administrators as one of the highlights of his college experience thus far. </a:t>
            </a:r>
          </a:p>
          <a:p>
            <a:r>
              <a:rPr lang="en-US" dirty="0"/>
              <a:t>In his discussions, he shared how experiences of discrimination served as motivation for him to continue being his own authentic self in all aspects of his identities.  He recalled a recent experience where an African-American male drove past him walking to campus and yelled “fucking faggot.”  He commented</a:t>
            </a:r>
            <a:r>
              <a:rPr lang="en-US" dirty="0" smtClean="0"/>
              <a:t>:</a:t>
            </a:r>
            <a:endParaRPr lang="en-US" dirty="0"/>
          </a:p>
          <a:p>
            <a:pPr marL="0" indent="0">
              <a:buNone/>
            </a:pPr>
            <a:r>
              <a:rPr lang="en-US" dirty="0"/>
              <a:t>	Did it hurt my feelings?  Temporarily.  Did I react?  No.  Here’s why:  My feelings were </a:t>
            </a:r>
            <a:br>
              <a:rPr lang="en-US" dirty="0"/>
            </a:br>
            <a:r>
              <a:rPr lang="en-US" dirty="0"/>
              <a:t> 	hurt not only because of the obvious verbal abuse, but mainly because these were </a:t>
            </a:r>
            <a:br>
              <a:rPr lang="en-US" dirty="0"/>
            </a:br>
            <a:r>
              <a:rPr lang="en-US" dirty="0"/>
              <a:t> 	members of the African American community – it always is.  Do I believe African </a:t>
            </a:r>
            <a:br>
              <a:rPr lang="en-US" dirty="0"/>
            </a:br>
            <a:r>
              <a:rPr lang="en-US" dirty="0"/>
              <a:t> 	Americans are more homophobic?  I do not.  However, I do feel like these individuals </a:t>
            </a:r>
            <a:br>
              <a:rPr lang="en-US" dirty="0"/>
            </a:br>
            <a:r>
              <a:rPr lang="en-US" dirty="0"/>
              <a:t> 	see me as a closer representation of who they are than someone who is White or </a:t>
            </a:r>
            <a:br>
              <a:rPr lang="en-US" dirty="0"/>
            </a:br>
            <a:r>
              <a:rPr lang="en-US" dirty="0"/>
              <a:t> 	otherwise.  Therefore, if they are insecure about their sexual orientation or gender </a:t>
            </a:r>
            <a:br>
              <a:rPr lang="en-US" dirty="0"/>
            </a:br>
            <a:r>
              <a:rPr lang="en-US" dirty="0"/>
              <a:t> 	identity, I am nothing but a flesh and bone reminder of who they are on the </a:t>
            </a:r>
            <a:r>
              <a:rPr lang="en-US" dirty="0" smtClean="0"/>
              <a:t/>
            </a:r>
            <a:br>
              <a:rPr lang="en-US" dirty="0" smtClean="0"/>
            </a:br>
            <a:r>
              <a:rPr lang="en-US" dirty="0" smtClean="0"/>
              <a:t> 	inside</a:t>
            </a:r>
            <a:r>
              <a:rPr lang="en-US" dirty="0"/>
              <a:t>. </a:t>
            </a:r>
          </a:p>
          <a:p>
            <a:r>
              <a:rPr lang="en-US" dirty="0"/>
              <a:t>Continuing on, Joshua stated, “My form of activism is living my life, openly and honestly, as a gay black man.  Considering how I can count the number of people who do that on one hand…, my unapologetic existence is activism enough.”</a:t>
            </a:r>
          </a:p>
          <a:p>
            <a:endParaRPr lang="en-US" dirty="0"/>
          </a:p>
        </p:txBody>
      </p:sp>
      <p:sp>
        <p:nvSpPr>
          <p:cNvPr id="4" name="Footer Placeholder 3"/>
          <p:cNvSpPr>
            <a:spLocks noGrp="1"/>
          </p:cNvSpPr>
          <p:nvPr>
            <p:ph type="ftr" sz="quarter" idx="11"/>
          </p:nvPr>
        </p:nvSpPr>
        <p:spPr/>
        <p:txBody>
          <a:bodyPr/>
          <a:lstStyle/>
          <a:p>
            <a:r>
              <a:rPr lang="en-US" smtClean="0"/>
              <a:t>#TLM_ACPA</a:t>
            </a:r>
            <a:endParaRPr lang="en-US"/>
          </a:p>
        </p:txBody>
      </p:sp>
    </p:spTree>
    <p:extLst>
      <p:ext uri="{BB962C8B-B14F-4D97-AF65-F5344CB8AC3E}">
        <p14:creationId xmlns:p14="http://schemas.microsoft.com/office/powerpoint/2010/main" val="1869774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Sphere of Influence</a:t>
            </a:r>
            <a:endParaRPr lang="en-US" dirty="0"/>
          </a:p>
        </p:txBody>
      </p:sp>
      <p:sp>
        <p:nvSpPr>
          <p:cNvPr id="3" name="Content Placeholder 2"/>
          <p:cNvSpPr>
            <a:spLocks noGrp="1"/>
          </p:cNvSpPr>
          <p:nvPr>
            <p:ph idx="1"/>
          </p:nvPr>
        </p:nvSpPr>
        <p:spPr/>
        <p:txBody>
          <a:bodyPr/>
          <a:lstStyle/>
          <a:p>
            <a:r>
              <a:rPr lang="en-US" dirty="0" smtClean="0"/>
              <a:t>What is one thing that you’re taking away from this session that you can put into your own professional practice to support sexual minority males and their multiple identity development on your campus?</a:t>
            </a:r>
            <a:endParaRPr lang="en-US" dirty="0"/>
          </a:p>
        </p:txBody>
      </p:sp>
      <p:sp>
        <p:nvSpPr>
          <p:cNvPr id="4" name="Footer Placeholder 3"/>
          <p:cNvSpPr>
            <a:spLocks noGrp="1"/>
          </p:cNvSpPr>
          <p:nvPr>
            <p:ph type="ftr" sz="quarter" idx="11"/>
          </p:nvPr>
        </p:nvSpPr>
        <p:spPr/>
        <p:txBody>
          <a:bodyPr/>
          <a:lstStyle/>
          <a:p>
            <a:r>
              <a:rPr lang="en-US" smtClean="0"/>
              <a:t>#TLM_ACPA</a:t>
            </a:r>
            <a:endParaRPr lang="en-US"/>
          </a:p>
        </p:txBody>
      </p:sp>
    </p:spTree>
    <p:extLst>
      <p:ext uri="{BB962C8B-B14F-4D97-AF65-F5344CB8AC3E}">
        <p14:creationId xmlns:p14="http://schemas.microsoft.com/office/powerpoint/2010/main" val="527287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Contact me:</a:t>
            </a:r>
            <a:endParaRPr lang="en-US" dirty="0"/>
          </a:p>
          <a:p>
            <a:pPr marL="0" indent="0">
              <a:buNone/>
            </a:pPr>
            <a:r>
              <a:rPr lang="en-US" dirty="0" smtClean="0"/>
              <a:t>	Dan Tillapaugh</a:t>
            </a:r>
          </a:p>
          <a:p>
            <a:pPr marL="0" indent="0">
              <a:buNone/>
            </a:pPr>
            <a:r>
              <a:rPr lang="en-US" dirty="0"/>
              <a:t>	</a:t>
            </a:r>
            <a:r>
              <a:rPr lang="en-US" dirty="0" err="1" smtClean="0"/>
              <a:t>daniel.tillapaugh@maine.edu</a:t>
            </a:r>
            <a:endParaRPr lang="en-US" dirty="0" smtClean="0"/>
          </a:p>
          <a:p>
            <a:pPr marL="0" indent="0">
              <a:buNone/>
            </a:pPr>
            <a:r>
              <a:rPr lang="en-US" dirty="0"/>
              <a:t>	</a:t>
            </a:r>
            <a:r>
              <a:rPr lang="en-US" dirty="0" smtClean="0"/>
              <a:t>Twitter: @</a:t>
            </a:r>
            <a:r>
              <a:rPr lang="en-US" dirty="0" err="1" smtClean="0"/>
              <a:t>dtillapaugh</a:t>
            </a:r>
            <a:endParaRPr lang="en-US" dirty="0" smtClean="0"/>
          </a:p>
          <a:p>
            <a:pPr marL="228600" lvl="1" indent="0">
              <a:buNone/>
            </a:pPr>
            <a:endParaRPr lang="en-US" dirty="0"/>
          </a:p>
        </p:txBody>
      </p:sp>
      <p:sp>
        <p:nvSpPr>
          <p:cNvPr id="4" name="Footer Placeholder 3"/>
          <p:cNvSpPr>
            <a:spLocks noGrp="1"/>
          </p:cNvSpPr>
          <p:nvPr>
            <p:ph type="ftr" sz="quarter" idx="11"/>
          </p:nvPr>
        </p:nvSpPr>
        <p:spPr/>
        <p:txBody>
          <a:bodyPr/>
          <a:lstStyle/>
          <a:p>
            <a:r>
              <a:rPr lang="en-US" smtClean="0"/>
              <a:t>#TLM_ACPA</a:t>
            </a:r>
            <a:endParaRPr lang="en-US"/>
          </a:p>
        </p:txBody>
      </p:sp>
      <p:pic>
        <p:nvPicPr>
          <p:cNvPr id="5" name="Content Placeholder 4" descr="Screen Shot 2013-02-13 at 11.44.37 AM.png"/>
          <p:cNvPicPr>
            <a:picLocks noChangeAspect="1"/>
          </p:cNvPicPr>
          <p:nvPr/>
        </p:nvPicPr>
        <p:blipFill>
          <a:blip r:embed="rId2">
            <a:extLst>
              <a:ext uri="{28A0092B-C50C-407E-A947-70E740481C1C}">
                <a14:useLocalDpi xmlns:a14="http://schemas.microsoft.com/office/drawing/2010/main" val="0"/>
              </a:ext>
            </a:extLst>
          </a:blip>
          <a:srcRect l="-51568" r="-51568"/>
          <a:stretch>
            <a:fillRect/>
          </a:stretch>
        </p:blipFill>
        <p:spPr>
          <a:xfrm>
            <a:off x="3479615" y="1981200"/>
            <a:ext cx="7121340" cy="3906362"/>
          </a:xfrm>
          <a:prstGeom prst="rect">
            <a:avLst/>
          </a:prstGeom>
        </p:spPr>
      </p:pic>
    </p:spTree>
    <p:extLst>
      <p:ext uri="{BB962C8B-B14F-4D97-AF65-F5344CB8AC3E}">
        <p14:creationId xmlns:p14="http://schemas.microsoft.com/office/powerpoint/2010/main" val="11544206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CCAPS Continuing Education</a:t>
            </a:r>
            <a:endParaRPr lang="en-US" dirty="0"/>
          </a:p>
        </p:txBody>
      </p:sp>
      <p:sp>
        <p:nvSpPr>
          <p:cNvPr id="3" name="Content Placeholder 2"/>
          <p:cNvSpPr>
            <a:spLocks noGrp="1"/>
          </p:cNvSpPr>
          <p:nvPr>
            <p:ph idx="1"/>
          </p:nvPr>
        </p:nvSpPr>
        <p:spPr/>
        <p:txBody>
          <a:bodyPr/>
          <a:lstStyle/>
          <a:p>
            <a:r>
              <a:rPr lang="en-US" dirty="0" smtClean="0"/>
              <a:t>There is no conflict of interest in this presentation.  </a:t>
            </a:r>
            <a:endParaRPr lang="en-US" dirty="0"/>
          </a:p>
        </p:txBody>
      </p:sp>
      <p:sp>
        <p:nvSpPr>
          <p:cNvPr id="4" name="Footer Placeholder 3"/>
          <p:cNvSpPr>
            <a:spLocks noGrp="1"/>
          </p:cNvSpPr>
          <p:nvPr>
            <p:ph type="ftr" sz="quarter" idx="11"/>
          </p:nvPr>
        </p:nvSpPr>
        <p:spPr/>
        <p:txBody>
          <a:bodyPr/>
          <a:lstStyle/>
          <a:p>
            <a:r>
              <a:rPr lang="en-US" smtClean="0"/>
              <a:t>#TLM_ACPA</a:t>
            </a:r>
            <a:endParaRPr lang="en-US"/>
          </a:p>
        </p:txBody>
      </p:sp>
    </p:spTree>
    <p:extLst>
      <p:ext uri="{BB962C8B-B14F-4D97-AF65-F5344CB8AC3E}">
        <p14:creationId xmlns:p14="http://schemas.microsoft.com/office/powerpoint/2010/main" val="866767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Presentation</a:t>
            </a:r>
            <a:endParaRPr lang="en-US" dirty="0"/>
          </a:p>
        </p:txBody>
      </p:sp>
      <p:sp>
        <p:nvSpPr>
          <p:cNvPr id="3" name="Content Placeholder 2"/>
          <p:cNvSpPr>
            <a:spLocks noGrp="1"/>
          </p:cNvSpPr>
          <p:nvPr>
            <p:ph idx="1"/>
          </p:nvPr>
        </p:nvSpPr>
        <p:spPr/>
        <p:txBody>
          <a:bodyPr>
            <a:normAutofit/>
          </a:bodyPr>
          <a:lstStyle/>
          <a:p>
            <a:r>
              <a:rPr lang="en-US" dirty="0" smtClean="0"/>
              <a:t>Introduction &amp; Welcome</a:t>
            </a:r>
          </a:p>
          <a:p>
            <a:r>
              <a:rPr lang="en-US" dirty="0" smtClean="0"/>
              <a:t>Defining Terms</a:t>
            </a:r>
          </a:p>
          <a:p>
            <a:r>
              <a:rPr lang="en-US" dirty="0" smtClean="0"/>
              <a:t>Overview of Literature</a:t>
            </a:r>
          </a:p>
          <a:p>
            <a:r>
              <a:rPr lang="en-US" dirty="0" smtClean="0"/>
              <a:t>Methodology</a:t>
            </a:r>
          </a:p>
          <a:p>
            <a:r>
              <a:rPr lang="en-US" dirty="0" smtClean="0"/>
              <a:t>Findings</a:t>
            </a:r>
          </a:p>
          <a:p>
            <a:r>
              <a:rPr lang="en-US" dirty="0" smtClean="0"/>
              <a:t>Implications for Practice &amp; Research</a:t>
            </a:r>
          </a:p>
          <a:p>
            <a:r>
              <a:rPr lang="en-US" dirty="0" smtClean="0"/>
              <a:t>Working in the Intersections</a:t>
            </a:r>
          </a:p>
          <a:p>
            <a:endParaRPr lang="en-US" dirty="0"/>
          </a:p>
        </p:txBody>
      </p:sp>
      <p:sp>
        <p:nvSpPr>
          <p:cNvPr id="4" name="Footer Placeholder 3"/>
          <p:cNvSpPr>
            <a:spLocks noGrp="1"/>
          </p:cNvSpPr>
          <p:nvPr>
            <p:ph type="ftr" sz="quarter" idx="11"/>
          </p:nvPr>
        </p:nvSpPr>
        <p:spPr/>
        <p:txBody>
          <a:bodyPr/>
          <a:lstStyle/>
          <a:p>
            <a:r>
              <a:rPr lang="en-US" smtClean="0"/>
              <a:t>#TLM_ACPA</a:t>
            </a:r>
            <a:endParaRPr lang="en-US"/>
          </a:p>
        </p:txBody>
      </p:sp>
    </p:spTree>
    <p:extLst>
      <p:ext uri="{BB962C8B-B14F-4D97-AF65-F5344CB8AC3E}">
        <p14:creationId xmlns:p14="http://schemas.microsoft.com/office/powerpoint/2010/main" val="499289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Terms</a:t>
            </a:r>
            <a:endParaRPr lang="en-US" dirty="0"/>
          </a:p>
        </p:txBody>
      </p:sp>
      <p:sp>
        <p:nvSpPr>
          <p:cNvPr id="3" name="Content Placeholder 2"/>
          <p:cNvSpPr>
            <a:spLocks noGrp="1"/>
          </p:cNvSpPr>
          <p:nvPr>
            <p:ph idx="1"/>
          </p:nvPr>
        </p:nvSpPr>
        <p:spPr/>
        <p:txBody>
          <a:bodyPr/>
          <a:lstStyle/>
          <a:p>
            <a:r>
              <a:rPr lang="en-US" dirty="0" smtClean="0"/>
              <a:t>Sexual Minority</a:t>
            </a:r>
          </a:p>
          <a:p>
            <a:r>
              <a:rPr lang="en-US" dirty="0" smtClean="0"/>
              <a:t>Male vs. Men</a:t>
            </a:r>
            <a:endParaRPr lang="en-US" dirty="0"/>
          </a:p>
        </p:txBody>
      </p:sp>
      <p:sp>
        <p:nvSpPr>
          <p:cNvPr id="4" name="Footer Placeholder 3"/>
          <p:cNvSpPr>
            <a:spLocks noGrp="1"/>
          </p:cNvSpPr>
          <p:nvPr>
            <p:ph type="ftr" sz="quarter" idx="11"/>
          </p:nvPr>
        </p:nvSpPr>
        <p:spPr/>
        <p:txBody>
          <a:bodyPr/>
          <a:lstStyle/>
          <a:p>
            <a:r>
              <a:rPr lang="en-US" smtClean="0"/>
              <a:t>#TLM_ACPA</a:t>
            </a:r>
            <a:endParaRPr lang="en-US"/>
          </a:p>
        </p:txBody>
      </p:sp>
    </p:spTree>
    <p:extLst>
      <p:ext uri="{BB962C8B-B14F-4D97-AF65-F5344CB8AC3E}">
        <p14:creationId xmlns:p14="http://schemas.microsoft.com/office/powerpoint/2010/main" val="7784419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the Literature</a:t>
            </a:r>
            <a:endParaRPr lang="en-US" dirty="0"/>
          </a:p>
        </p:txBody>
      </p:sp>
      <p:sp>
        <p:nvSpPr>
          <p:cNvPr id="3" name="Content Placeholder 2"/>
          <p:cNvSpPr>
            <a:spLocks noGrp="1"/>
          </p:cNvSpPr>
          <p:nvPr>
            <p:ph idx="1"/>
          </p:nvPr>
        </p:nvSpPr>
        <p:spPr/>
        <p:txBody>
          <a:bodyPr/>
          <a:lstStyle/>
          <a:p>
            <a:r>
              <a:rPr lang="en-US" dirty="0" smtClean="0"/>
              <a:t>College men and masculinities</a:t>
            </a:r>
          </a:p>
          <a:p>
            <a:pPr lvl="1"/>
            <a:r>
              <a:rPr lang="en-US" dirty="0" smtClean="0"/>
              <a:t>(Davis &amp; Laker, 2004; Edwards &amp; Jones, 2009; Harris, 2006; Harper &amp; Harris, 2010; Laker &amp; Davis, 2011).</a:t>
            </a:r>
          </a:p>
          <a:p>
            <a:r>
              <a:rPr lang="en-US" dirty="0" smtClean="0"/>
              <a:t>LGBT identity development</a:t>
            </a:r>
          </a:p>
          <a:p>
            <a:pPr lvl="1"/>
            <a:r>
              <a:rPr lang="en-US" dirty="0" smtClean="0"/>
              <a:t>(</a:t>
            </a:r>
            <a:r>
              <a:rPr lang="en-US" dirty="0" err="1" smtClean="0"/>
              <a:t>Berila</a:t>
            </a:r>
            <a:r>
              <a:rPr lang="en-US" dirty="0" smtClean="0"/>
              <a:t>, 2011; Cass, 1979; </a:t>
            </a:r>
            <a:r>
              <a:rPr lang="en-US" dirty="0" err="1" smtClean="0"/>
              <a:t>D’Augelli</a:t>
            </a:r>
            <a:r>
              <a:rPr lang="en-US" dirty="0" smtClean="0"/>
              <a:t>, 1994; </a:t>
            </a:r>
            <a:r>
              <a:rPr lang="en-US" dirty="0" err="1" smtClean="0"/>
              <a:t>Fassinger</a:t>
            </a:r>
            <a:r>
              <a:rPr lang="en-US" dirty="0" smtClean="0"/>
              <a:t>, 1998; Tillapaugh, 2012; Wilkerson, Ross, &amp; Brooks, 2009)</a:t>
            </a:r>
          </a:p>
          <a:p>
            <a:r>
              <a:rPr lang="en-US" dirty="0" err="1" smtClean="0"/>
              <a:t>Intersectionality</a:t>
            </a:r>
            <a:endParaRPr lang="en-US" dirty="0" smtClean="0"/>
          </a:p>
          <a:p>
            <a:pPr lvl="1"/>
            <a:r>
              <a:rPr lang="en-US" dirty="0" smtClean="0"/>
              <a:t>(</a:t>
            </a:r>
            <a:r>
              <a:rPr lang="en-US" dirty="0" err="1" smtClean="0"/>
              <a:t>Abes</a:t>
            </a:r>
            <a:r>
              <a:rPr lang="en-US" dirty="0" smtClean="0"/>
              <a:t>, Jones, &amp; McEwen, 2007; Collins, 1990; Dill &amp; </a:t>
            </a:r>
            <a:r>
              <a:rPr lang="en-US" dirty="0" err="1" smtClean="0"/>
              <a:t>Zambrana</a:t>
            </a:r>
            <a:r>
              <a:rPr lang="en-US" dirty="0" smtClean="0"/>
              <a:t>, 2009; Jones &amp; McEwen, 2000)</a:t>
            </a:r>
            <a:endParaRPr lang="en-US" dirty="0"/>
          </a:p>
        </p:txBody>
      </p:sp>
      <p:sp>
        <p:nvSpPr>
          <p:cNvPr id="4" name="Footer Placeholder 3"/>
          <p:cNvSpPr>
            <a:spLocks noGrp="1"/>
          </p:cNvSpPr>
          <p:nvPr>
            <p:ph type="ftr" sz="quarter" idx="11"/>
          </p:nvPr>
        </p:nvSpPr>
        <p:spPr/>
        <p:txBody>
          <a:bodyPr/>
          <a:lstStyle/>
          <a:p>
            <a:r>
              <a:rPr lang="en-US" smtClean="0"/>
              <a:t>#TLM_ACPA</a:t>
            </a:r>
            <a:endParaRPr lang="en-US"/>
          </a:p>
        </p:txBody>
      </p:sp>
    </p:spTree>
    <p:extLst>
      <p:ext uri="{BB962C8B-B14F-4D97-AF65-F5344CB8AC3E}">
        <p14:creationId xmlns:p14="http://schemas.microsoft.com/office/powerpoint/2010/main" val="342060882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r>
              <a:rPr lang="en-US" dirty="0" smtClean="0"/>
              <a:t>Constructivist grounded theory (</a:t>
            </a:r>
            <a:r>
              <a:rPr lang="en-US" dirty="0" err="1" smtClean="0"/>
              <a:t>Charmaz</a:t>
            </a:r>
            <a:r>
              <a:rPr lang="en-US" dirty="0" smtClean="0"/>
              <a:t>, 2006)</a:t>
            </a:r>
          </a:p>
          <a:p>
            <a:r>
              <a:rPr lang="en-US" dirty="0" smtClean="0"/>
              <a:t>26 sexual minority </a:t>
            </a:r>
            <a:r>
              <a:rPr lang="en-US" dirty="0" err="1" smtClean="0"/>
              <a:t>cisgender</a:t>
            </a:r>
            <a:r>
              <a:rPr lang="en-US" dirty="0" smtClean="0"/>
              <a:t> male participants either juniors, seniors, or recent grads in U.S. or Canadian colleges/universities (2014) &amp; 17 </a:t>
            </a:r>
            <a:r>
              <a:rPr lang="en-US" dirty="0" err="1" smtClean="0"/>
              <a:t>cisgender</a:t>
            </a:r>
            <a:r>
              <a:rPr lang="en-US" dirty="0" smtClean="0"/>
              <a:t> gay males at three universities in Southern California (2012)</a:t>
            </a:r>
          </a:p>
          <a:p>
            <a:r>
              <a:rPr lang="en-US" dirty="0" smtClean="0"/>
              <a:t>Individuals recruited via list-</a:t>
            </a:r>
            <a:r>
              <a:rPr lang="en-US" dirty="0" err="1" smtClean="0"/>
              <a:t>servs</a:t>
            </a:r>
            <a:r>
              <a:rPr lang="en-US" dirty="0" smtClean="0"/>
              <a:t>, Facebook, Twitter, &amp; </a:t>
            </a:r>
            <a:r>
              <a:rPr lang="en-US" dirty="0" err="1" smtClean="0"/>
              <a:t>Reddit</a:t>
            </a:r>
            <a:endParaRPr lang="en-US" dirty="0" smtClean="0"/>
          </a:p>
          <a:p>
            <a:r>
              <a:rPr lang="en-US" dirty="0" smtClean="0"/>
              <a:t>Two in-depth interviews and 11 journal prompt responses</a:t>
            </a:r>
          </a:p>
        </p:txBody>
      </p:sp>
      <p:sp>
        <p:nvSpPr>
          <p:cNvPr id="4" name="Footer Placeholder 3"/>
          <p:cNvSpPr>
            <a:spLocks noGrp="1"/>
          </p:cNvSpPr>
          <p:nvPr>
            <p:ph type="ftr" sz="quarter" idx="11"/>
          </p:nvPr>
        </p:nvSpPr>
        <p:spPr/>
        <p:txBody>
          <a:bodyPr/>
          <a:lstStyle/>
          <a:p>
            <a:r>
              <a:rPr lang="en-US" smtClean="0"/>
              <a:t>#TLM_ACPA</a:t>
            </a:r>
            <a:endParaRPr lang="en-US"/>
          </a:p>
        </p:txBody>
      </p:sp>
    </p:spTree>
    <p:extLst>
      <p:ext uri="{BB962C8B-B14F-4D97-AF65-F5344CB8AC3E}">
        <p14:creationId xmlns:p14="http://schemas.microsoft.com/office/powerpoint/2010/main" val="306435217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Labyrinth Model</a:t>
            </a:r>
            <a:endParaRPr lang="en-US" dirty="0"/>
          </a:p>
        </p:txBody>
      </p:sp>
      <p:pic>
        <p:nvPicPr>
          <p:cNvPr id="5" name="Content Placeholder 4" descr="Screen Shot 2013-02-13 at 11.44.37 AM.png"/>
          <p:cNvPicPr>
            <a:picLocks noGrp="1" noChangeAspect="1"/>
          </p:cNvPicPr>
          <p:nvPr>
            <p:ph idx="1"/>
          </p:nvPr>
        </p:nvPicPr>
        <p:blipFill>
          <a:blip r:embed="rId2">
            <a:extLst>
              <a:ext uri="{28A0092B-C50C-407E-A947-70E740481C1C}">
                <a14:useLocalDpi xmlns:a14="http://schemas.microsoft.com/office/drawing/2010/main" val="0"/>
              </a:ext>
            </a:extLst>
          </a:blip>
          <a:srcRect l="-51568" r="-51568"/>
          <a:stretch>
            <a:fillRect/>
          </a:stretch>
        </p:blipFill>
        <p:spPr>
          <a:xfrm>
            <a:off x="-275167" y="1016000"/>
            <a:ext cx="10523713" cy="5772710"/>
          </a:xfrm>
        </p:spPr>
      </p:pic>
      <p:sp>
        <p:nvSpPr>
          <p:cNvPr id="4" name="Footer Placeholder 3"/>
          <p:cNvSpPr>
            <a:spLocks noGrp="1"/>
          </p:cNvSpPr>
          <p:nvPr>
            <p:ph type="ftr" sz="quarter" idx="11"/>
          </p:nvPr>
        </p:nvSpPr>
        <p:spPr/>
        <p:txBody>
          <a:bodyPr/>
          <a:lstStyle/>
          <a:p>
            <a:r>
              <a:rPr lang="en-US" smtClean="0"/>
              <a:t>#TLM_ACPA</a:t>
            </a:r>
            <a:endParaRPr lang="en-US"/>
          </a:p>
        </p:txBody>
      </p:sp>
    </p:spTree>
    <p:extLst>
      <p:ext uri="{BB962C8B-B14F-4D97-AF65-F5344CB8AC3E}">
        <p14:creationId xmlns:p14="http://schemas.microsoft.com/office/powerpoint/2010/main" val="1927493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p:txBody>
          <a:bodyPr/>
          <a:lstStyle/>
          <a:p>
            <a:r>
              <a:rPr lang="en-US" dirty="0" smtClean="0"/>
              <a:t>Five main themes:</a:t>
            </a:r>
            <a:endParaRPr lang="en-US" dirty="0"/>
          </a:p>
          <a:p>
            <a:pPr lvl="1"/>
            <a:endParaRPr lang="en-US" dirty="0"/>
          </a:p>
          <a:p>
            <a:pPr lvl="1"/>
            <a:r>
              <a:rPr lang="en-US" dirty="0" smtClean="0"/>
              <a:t>Sense of sameness disappears</a:t>
            </a:r>
          </a:p>
          <a:p>
            <a:pPr lvl="1"/>
            <a:r>
              <a:rPr lang="en-US" dirty="0" smtClean="0"/>
              <a:t>Compartmentalizing identities</a:t>
            </a:r>
          </a:p>
          <a:p>
            <a:pPr lvl="1"/>
            <a:r>
              <a:rPr lang="en-US" dirty="0" smtClean="0"/>
              <a:t>Seeking community</a:t>
            </a:r>
          </a:p>
          <a:p>
            <a:pPr lvl="1"/>
            <a:r>
              <a:rPr lang="en-US" dirty="0" smtClean="0"/>
              <a:t>Questioning allegiances</a:t>
            </a:r>
          </a:p>
          <a:p>
            <a:pPr lvl="1"/>
            <a:r>
              <a:rPr lang="en-US" dirty="0" smtClean="0"/>
              <a:t>Living in </a:t>
            </a:r>
            <a:r>
              <a:rPr lang="en-US" smtClean="0"/>
              <a:t>the nexus</a:t>
            </a:r>
            <a:endParaRPr lang="en-US" dirty="0" smtClean="0"/>
          </a:p>
          <a:p>
            <a:pPr lvl="1"/>
            <a:endParaRPr lang="en-US" dirty="0" smtClean="0"/>
          </a:p>
        </p:txBody>
      </p:sp>
      <p:sp>
        <p:nvSpPr>
          <p:cNvPr id="4" name="Footer Placeholder 3"/>
          <p:cNvSpPr>
            <a:spLocks noGrp="1"/>
          </p:cNvSpPr>
          <p:nvPr>
            <p:ph type="ftr" sz="quarter" idx="11"/>
          </p:nvPr>
        </p:nvSpPr>
        <p:spPr/>
        <p:txBody>
          <a:bodyPr/>
          <a:lstStyle/>
          <a:p>
            <a:r>
              <a:rPr lang="en-US" smtClean="0"/>
              <a:t>#TLM_ACPA</a:t>
            </a:r>
            <a:endParaRPr lang="en-US"/>
          </a:p>
        </p:txBody>
      </p:sp>
    </p:spTree>
    <p:extLst>
      <p:ext uri="{BB962C8B-B14F-4D97-AF65-F5344CB8AC3E}">
        <p14:creationId xmlns:p14="http://schemas.microsoft.com/office/powerpoint/2010/main" val="218890583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Sense of Sameness Disappears</a:t>
            </a:r>
            <a:endParaRPr lang="en-US" sz="2800" dirty="0"/>
          </a:p>
        </p:txBody>
      </p:sp>
      <p:sp>
        <p:nvSpPr>
          <p:cNvPr id="3" name="Content Placeholder 2"/>
          <p:cNvSpPr>
            <a:spLocks noGrp="1"/>
          </p:cNvSpPr>
          <p:nvPr>
            <p:ph idx="1"/>
          </p:nvPr>
        </p:nvSpPr>
        <p:spPr/>
        <p:txBody>
          <a:bodyPr/>
          <a:lstStyle/>
          <a:p>
            <a:r>
              <a:rPr lang="en-US" dirty="0" smtClean="0"/>
              <a:t>Acknowledging one’s sexual </a:t>
            </a:r>
            <a:r>
              <a:rPr lang="en-US" dirty="0" smtClean="0"/>
              <a:t>minority identity</a:t>
            </a:r>
          </a:p>
          <a:p>
            <a:r>
              <a:rPr lang="en-US" dirty="0" smtClean="0"/>
              <a:t>Coming out to others</a:t>
            </a:r>
          </a:p>
          <a:p>
            <a:r>
              <a:rPr lang="en-US" dirty="0" smtClean="0"/>
              <a:t>Maintaining hegemonic masculinity</a:t>
            </a:r>
          </a:p>
          <a:p>
            <a:r>
              <a:rPr lang="en-US" dirty="0" smtClean="0"/>
              <a:t>Troubling one’s privilege</a:t>
            </a:r>
            <a:endParaRPr lang="en-US" dirty="0"/>
          </a:p>
        </p:txBody>
      </p:sp>
      <p:sp>
        <p:nvSpPr>
          <p:cNvPr id="4" name="Footer Placeholder 3"/>
          <p:cNvSpPr>
            <a:spLocks noGrp="1"/>
          </p:cNvSpPr>
          <p:nvPr>
            <p:ph type="ftr" sz="quarter" idx="11"/>
          </p:nvPr>
        </p:nvSpPr>
        <p:spPr/>
        <p:txBody>
          <a:bodyPr/>
          <a:lstStyle/>
          <a:p>
            <a:r>
              <a:rPr lang="en-US" smtClean="0"/>
              <a:t>#TLM_ACPA</a:t>
            </a:r>
            <a:endParaRPr lang="en-US"/>
          </a:p>
        </p:txBody>
      </p:sp>
    </p:spTree>
    <p:extLst>
      <p:ext uri="{BB962C8B-B14F-4D97-AF65-F5344CB8AC3E}">
        <p14:creationId xmlns:p14="http://schemas.microsoft.com/office/powerpoint/2010/main" val="350060972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4182</TotalTime>
  <Words>1352</Words>
  <Application>Microsoft Macintosh PowerPoint</Application>
  <PresentationFormat>On-screen Show (4:3)</PresentationFormat>
  <Paragraphs>131</Paragraphs>
  <Slides>18</Slides>
  <Notes>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Advantage</vt:lpstr>
      <vt:lpstr>Exploring the Labyrinth: Supporting Sexual Minority College Males’ Multiple Identity Development</vt:lpstr>
      <vt:lpstr>CCAPS Continuing Education</vt:lpstr>
      <vt:lpstr>Overview of Presentation</vt:lpstr>
      <vt:lpstr>Defining Terms</vt:lpstr>
      <vt:lpstr>Overview of the Literature</vt:lpstr>
      <vt:lpstr>Methodology</vt:lpstr>
      <vt:lpstr>The Labyrinth Model</vt:lpstr>
      <vt:lpstr>Findings</vt:lpstr>
      <vt:lpstr>Sense of Sameness Disappears</vt:lpstr>
      <vt:lpstr>Compartmentalizing Identit(ies)</vt:lpstr>
      <vt:lpstr>Seeking Community</vt:lpstr>
      <vt:lpstr>Questioning Allegiances</vt:lpstr>
      <vt:lpstr>Living in the Nexus</vt:lpstr>
      <vt:lpstr>Implications</vt:lpstr>
      <vt:lpstr>Working in the Intersections</vt:lpstr>
      <vt:lpstr>Working in the Intersections</vt:lpstr>
      <vt:lpstr>Sphere of Influence</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Labyrinth Model: Exploring the Critical Influences on Sexual Minority College Males’ Meaning-Making of Their Multiple Identities</dc:title>
  <dc:creator>Anonymous 1</dc:creator>
  <cp:lastModifiedBy>Anonymous 1</cp:lastModifiedBy>
  <cp:revision>19</cp:revision>
  <dcterms:created xsi:type="dcterms:W3CDTF">2014-03-14T01:39:31Z</dcterms:created>
  <dcterms:modified xsi:type="dcterms:W3CDTF">2014-03-31T03:19:14Z</dcterms:modified>
</cp:coreProperties>
</file>