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8" r:id="rId20"/>
    <p:sldId id="296" r:id="rId21"/>
    <p:sldId id="297" r:id="rId22"/>
    <p:sldId id="286" r:id="rId23"/>
    <p:sldId id="287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>
      <p:cViewPr varScale="1">
        <p:scale>
          <a:sx n="73" d="100"/>
          <a:sy n="73" d="100"/>
        </p:scale>
        <p:origin x="-20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2A7834-FC25-40D4-9B13-49692464E813}" type="datetimeFigureOut">
              <a:rPr lang="en-US" smtClean="0"/>
              <a:pPr/>
              <a:t>3/11/14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32E7E-DB9B-4594-BA8E-E348D9092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rkniess@eiu.edu" TargetMode="External"/><Relationship Id="rId3" Type="http://schemas.openxmlformats.org/officeDocument/2006/relationships/hyperlink" Target="mailto:cawthot@clemson.edu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6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Underrepresented Students Perceptions of their Second-Year in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Dena </a:t>
            </a:r>
            <a:r>
              <a:rPr lang="en-US" dirty="0" smtClean="0"/>
              <a:t>Kniess &amp; Dr. Tony </a:t>
            </a:r>
            <a:r>
              <a:rPr lang="en-US" dirty="0" err="1" smtClean="0"/>
              <a:t>Cawthon</a:t>
            </a:r>
            <a:endParaRPr lang="en-US" dirty="0" smtClean="0"/>
          </a:p>
          <a:p>
            <a:r>
              <a:rPr lang="en-US" dirty="0" smtClean="0"/>
              <a:t>ACPA Conference</a:t>
            </a:r>
            <a:endParaRPr lang="en-US" dirty="0" smtClean="0"/>
          </a:p>
          <a:p>
            <a:r>
              <a:rPr lang="en-US" dirty="0" smtClean="0"/>
              <a:t>March 31,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Conducted during Spring semester 2011</a:t>
            </a:r>
          </a:p>
          <a:p>
            <a:endParaRPr lang="en-US" dirty="0"/>
          </a:p>
          <a:p>
            <a:r>
              <a:rPr lang="en-US" dirty="0" smtClean="0"/>
              <a:t>Three undergraduate African American students in their junior year</a:t>
            </a:r>
          </a:p>
          <a:p>
            <a:endParaRPr lang="en-US" dirty="0"/>
          </a:p>
          <a:p>
            <a:r>
              <a:rPr lang="en-US" dirty="0" smtClean="0"/>
              <a:t>Two themes emerged from data</a:t>
            </a:r>
          </a:p>
          <a:p>
            <a:pPr lvl="1"/>
            <a:r>
              <a:rPr lang="en-US" dirty="0" smtClean="0"/>
              <a:t>Academic adjustment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endParaRPr lang="en-US" dirty="0"/>
          </a:p>
          <a:p>
            <a:r>
              <a:rPr lang="en-US" dirty="0" smtClean="0"/>
              <a:t>Significance of pilot study</a:t>
            </a:r>
          </a:p>
          <a:p>
            <a:pPr lvl="1"/>
            <a:r>
              <a:rPr lang="en-US" dirty="0" err="1" smtClean="0"/>
              <a:t>Yosso’s</a:t>
            </a:r>
            <a:r>
              <a:rPr lang="en-US" dirty="0" smtClean="0"/>
              <a:t> (2005) Cultural Capital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Pilot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2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during 2012-2013 academic year</a:t>
            </a:r>
          </a:p>
          <a:p>
            <a:endParaRPr lang="en-US" dirty="0"/>
          </a:p>
          <a:p>
            <a:r>
              <a:rPr lang="en-US" dirty="0" smtClean="0"/>
              <a:t>Twelve undergraduate students in their second-year</a:t>
            </a:r>
          </a:p>
          <a:p>
            <a:pPr lvl="1"/>
            <a:r>
              <a:rPr lang="en-US" dirty="0" smtClean="0"/>
              <a:t>11 African American/Black</a:t>
            </a:r>
          </a:p>
          <a:p>
            <a:pPr lvl="1"/>
            <a:r>
              <a:rPr lang="en-US" dirty="0" smtClean="0"/>
              <a:t>1 	Hispanic/Latino</a:t>
            </a:r>
          </a:p>
          <a:p>
            <a:pPr lvl="1"/>
            <a:endParaRPr lang="en-US" dirty="0"/>
          </a:p>
          <a:p>
            <a:r>
              <a:rPr lang="en-US" dirty="0" smtClean="0"/>
              <a:t>Focus groups, individual interviews, and observations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9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themes emerged from coded focus groups, interviews: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Family matters</a:t>
            </a:r>
          </a:p>
          <a:p>
            <a:pPr lvl="1"/>
            <a:r>
              <a:rPr lang="en-US" sz="2400" dirty="0" smtClean="0"/>
              <a:t>Finding my community</a:t>
            </a:r>
          </a:p>
          <a:p>
            <a:pPr lvl="1"/>
            <a:r>
              <a:rPr lang="en-US" sz="2400" dirty="0" smtClean="0"/>
              <a:t>The power of commitments</a:t>
            </a:r>
          </a:p>
          <a:p>
            <a:pPr lvl="1"/>
            <a:r>
              <a:rPr lang="en-US" sz="2400" dirty="0" smtClean="0"/>
              <a:t>Quest for balance</a:t>
            </a:r>
          </a:p>
          <a:p>
            <a:pPr lvl="1"/>
            <a:r>
              <a:rPr lang="en-US" sz="2400" dirty="0" smtClean="0"/>
              <a:t>Strategizing second-year student success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Emergent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4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member, teachers, or coach influenced choice of institution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“I decided to go to Southeast … it was actually 	because my biology teacher from my high school, 	actually recommended that I come here because I 	was 	so in love with biology and 	science and she thought 	that this school was the best one …”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 algn="ctr">
              <a:buNone/>
            </a:pPr>
            <a:r>
              <a:rPr lang="en-US" sz="2000" b="1" i="1" dirty="0" smtClean="0"/>
              <a:t>(Tiffani, 19, Biological Sciences major)</a:t>
            </a:r>
            <a:endParaRPr lang="en-US" sz="20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Family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9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First-year at institution was mainly finding friends, faculty, and other support systems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“My first year here, it was really good.  It was a lot of 	stress, too.  Just trying to find friends </a:t>
            </a:r>
            <a:r>
              <a:rPr lang="en-US" sz="2000" smtClean="0"/>
              <a:t>and everything</a:t>
            </a:r>
            <a:r>
              <a:rPr lang="en-US" sz="2000" dirty="0" smtClean="0"/>
              <a:t>.  It 	was kind of just a huge shock to be around so many 	people because the high school I went to had about 	200 people … And so, I really struggled to find 	friends early on, but I got involved with CRU campus 	ministry and, I found my best friends through that, so 	that’s a blessing.”</a:t>
            </a:r>
          </a:p>
          <a:p>
            <a:pPr marL="109728" indent="0" algn="ctr">
              <a:buNone/>
            </a:pPr>
            <a:endParaRPr lang="en-US" sz="2000" b="1" i="1" dirty="0" smtClean="0"/>
          </a:p>
          <a:p>
            <a:pPr marL="109728" indent="0" algn="ctr">
              <a:buNone/>
            </a:pPr>
            <a:r>
              <a:rPr lang="en-US" sz="2000" b="1" i="1" dirty="0" smtClean="0"/>
              <a:t>(Stefano, 19, Philosophy with Religious Studies major)</a:t>
            </a:r>
          </a:p>
          <a:p>
            <a:pPr marL="109728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My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3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Nine (9) out of twelve (12) participants indicated they considered leaving the institution after their first year</a:t>
            </a:r>
          </a:p>
          <a:p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	</a:t>
            </a:r>
            <a:r>
              <a:rPr lang="en-US" sz="1800" dirty="0" smtClean="0"/>
              <a:t>“As far as organizations are concerned that made me want to 	stick around, Southeast Black Student Union was the main one, 	because I realized that in me leaving Southeast and going to 	another school, I would not only be giving up on Southeast, but 	I would be … I felt I would be giving up on the people that I 	had met here, 	like, more specifically like the Black 	community, and then other incoming, like, Black 	students.”</a:t>
            </a:r>
          </a:p>
          <a:p>
            <a:pPr marL="109728" indent="0" algn="ctr">
              <a:buNone/>
            </a:pPr>
            <a:endParaRPr lang="en-US" sz="2000" b="1" i="1" dirty="0" smtClean="0"/>
          </a:p>
          <a:p>
            <a:pPr marL="109728" indent="0" algn="ctr">
              <a:buNone/>
            </a:pPr>
            <a:r>
              <a:rPr lang="en-US" sz="2000" b="1" i="1" dirty="0" smtClean="0"/>
              <a:t>(Brian, 19, Communication Studies major)</a:t>
            </a:r>
            <a:endParaRPr lang="en-US" sz="2000" b="1" i="1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Power of Commitments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7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twelve (12) participants indicated that their second-year was “better” or “going better” than the first year, but struggled to find balance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“Yeah, there’s a lot of pressure and it’s always pushed in 	your face that you need to be well-rounded, so you try to 	get in a little bit of everything, but a little bit of 	everything ends up being so much.”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en-US" sz="2000" b="1" i="1" dirty="0" smtClean="0"/>
              <a:t>(Sophie, 20, Environmental Engineering major)</a:t>
            </a:r>
            <a:endParaRPr lang="en-US" b="1" i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 for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9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words used were:</a:t>
            </a:r>
          </a:p>
          <a:p>
            <a:pPr lvl="1"/>
            <a:r>
              <a:rPr lang="en-US" dirty="0" smtClean="0"/>
              <a:t>Hard work</a:t>
            </a:r>
          </a:p>
          <a:p>
            <a:pPr lvl="1"/>
            <a:r>
              <a:rPr lang="en-US" dirty="0" smtClean="0"/>
              <a:t>Determination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Strong study habits</a:t>
            </a:r>
          </a:p>
          <a:p>
            <a:pPr lvl="1"/>
            <a:r>
              <a:rPr lang="en-US" dirty="0" smtClean="0"/>
              <a:t>Prayer</a:t>
            </a:r>
          </a:p>
          <a:p>
            <a:pPr lvl="1"/>
            <a:r>
              <a:rPr lang="en-US" dirty="0" smtClean="0"/>
              <a:t>Involvement</a:t>
            </a:r>
          </a:p>
          <a:p>
            <a:pPr lvl="1"/>
            <a:r>
              <a:rPr lang="en-US" dirty="0" smtClean="0"/>
              <a:t>Time management</a:t>
            </a:r>
          </a:p>
          <a:p>
            <a:pPr lvl="1"/>
            <a:r>
              <a:rPr lang="en-US" dirty="0" smtClean="0"/>
              <a:t>A support system</a:t>
            </a:r>
          </a:p>
          <a:p>
            <a:pPr lvl="1"/>
            <a:r>
              <a:rPr lang="en-US" dirty="0" smtClean="0"/>
              <a:t>Learning from mistakes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Strategizing for Second-Year Student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sz="2000" dirty="0" smtClean="0"/>
              <a:t>“You have to have your own self-motivation.  You have to be organized, responsible, and … prayer, or course.  But there’s something else I was going to say, but I forgot.  But … yeah, you just have to realize your own potential and utilize it correctly.”</a:t>
            </a:r>
          </a:p>
          <a:p>
            <a:pPr marL="393192" lvl="1" indent="0" algn="ctr">
              <a:buNone/>
            </a:pPr>
            <a:r>
              <a:rPr lang="en-US" sz="2000" b="1" i="1" dirty="0" smtClean="0"/>
              <a:t>(Sophie, 20, Environmental Engineering major)</a:t>
            </a:r>
          </a:p>
          <a:p>
            <a:pPr marL="393192" lvl="1" indent="0" algn="ctr">
              <a:buNone/>
            </a:pPr>
            <a:endParaRPr lang="en-US" sz="2000" b="1" i="1" dirty="0"/>
          </a:p>
          <a:p>
            <a:pPr marL="393192" lvl="1" indent="0">
              <a:buNone/>
            </a:pPr>
            <a:r>
              <a:rPr lang="en-US" sz="2000" dirty="0" smtClean="0"/>
              <a:t>“… an aspect of being a successful student is being forward-thinking because a lot of students get stuck in thinking of ‘the now’ … but if you can just remember and imagine that everything is leading for a greater purpose, you will be a successful student.”</a:t>
            </a:r>
          </a:p>
          <a:p>
            <a:pPr marL="393192" lvl="1" indent="0" algn="ctr">
              <a:buNone/>
            </a:pPr>
            <a:r>
              <a:rPr lang="en-US" sz="2000" b="1" i="1" dirty="0" smtClean="0"/>
              <a:t>(Brian, 19, Communication Studies major)</a:t>
            </a:r>
            <a:endParaRPr lang="en-US" sz="20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Strategizing for Second-Year Student Success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6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of six forms of </a:t>
            </a:r>
            <a:r>
              <a:rPr lang="en-US" dirty="0" err="1" smtClean="0"/>
              <a:t>Yosso’s</a:t>
            </a:r>
            <a:r>
              <a:rPr lang="en-US" dirty="0" smtClean="0"/>
              <a:t> (2005) cultural capital were </a:t>
            </a:r>
            <a:r>
              <a:rPr lang="en-US" smtClean="0"/>
              <a:t>present: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Familial</a:t>
            </a:r>
          </a:p>
          <a:p>
            <a:pPr lvl="1"/>
            <a:r>
              <a:rPr lang="en-US" dirty="0" smtClean="0"/>
              <a:t>Aspirational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Navigational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Analysis by Theoretical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0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of the Study</a:t>
            </a:r>
          </a:p>
          <a:p>
            <a:r>
              <a:rPr lang="en-US" dirty="0" smtClean="0"/>
              <a:t>Purpose of the Study</a:t>
            </a:r>
          </a:p>
          <a:p>
            <a:r>
              <a:rPr lang="en-US" dirty="0" smtClean="0"/>
              <a:t>Research Questions</a:t>
            </a:r>
          </a:p>
          <a:p>
            <a:r>
              <a:rPr lang="en-US" dirty="0" smtClean="0"/>
              <a:t>Review of the Literature</a:t>
            </a:r>
          </a:p>
          <a:p>
            <a:r>
              <a:rPr lang="en-US" dirty="0" smtClean="0"/>
              <a:t>Theoretical Framework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3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First-year peer mentoring groups</a:t>
            </a:r>
          </a:p>
          <a:p>
            <a:endParaRPr lang="en-US" dirty="0"/>
          </a:p>
          <a:p>
            <a:r>
              <a:rPr lang="en-US" dirty="0" smtClean="0"/>
              <a:t>Incorporate structured reflection into curricular and co-curricular initiatives or programs</a:t>
            </a:r>
          </a:p>
          <a:p>
            <a:endParaRPr lang="en-US" dirty="0"/>
          </a:p>
          <a:p>
            <a:r>
              <a:rPr lang="en-US" dirty="0" smtClean="0"/>
              <a:t>Utilize strengths-based approaches in programming</a:t>
            </a:r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Implications for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1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longitudinal studies on college student experiences</a:t>
            </a:r>
          </a:p>
          <a:p>
            <a:endParaRPr lang="en-US" dirty="0"/>
          </a:p>
          <a:p>
            <a:r>
              <a:rPr lang="en-US" dirty="0" smtClean="0"/>
              <a:t>Intersectional approaches to understanding second-year experience</a:t>
            </a:r>
          </a:p>
          <a:p>
            <a:endParaRPr lang="en-US" dirty="0"/>
          </a:p>
          <a:p>
            <a:r>
              <a:rPr lang="en-US" dirty="0" smtClean="0"/>
              <a:t>Incorporating Environmental Theory (Strange &amp; Banning, 2001)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4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into groups of 4-5 with individuals around you</a:t>
            </a:r>
          </a:p>
          <a:p>
            <a:endParaRPr lang="en-US" dirty="0" smtClean="0"/>
          </a:p>
          <a:p>
            <a:r>
              <a:rPr lang="en-US" dirty="0" smtClean="0"/>
              <a:t>Talk about the second-year experience at your institution:</a:t>
            </a:r>
          </a:p>
          <a:p>
            <a:pPr lvl="1"/>
            <a:r>
              <a:rPr lang="en-US" dirty="0" smtClean="0"/>
              <a:t>How would your student population describe their second year?</a:t>
            </a:r>
          </a:p>
          <a:p>
            <a:pPr lvl="1"/>
            <a:r>
              <a:rPr lang="en-US" dirty="0" smtClean="0"/>
              <a:t>Do you think it would be similar or different for underrepresented groups?</a:t>
            </a:r>
          </a:p>
          <a:p>
            <a:pPr lvl="1"/>
            <a:r>
              <a:rPr lang="en-US" dirty="0" smtClean="0"/>
              <a:t>What support structures are in place to help students through their second-year at your institution?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Dr. Dena </a:t>
            </a:r>
            <a:r>
              <a:rPr lang="en-US" sz="2000" dirty="0" err="1" smtClean="0"/>
              <a:t>Kniess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Assistant Professor, College Student Affairs Program</a:t>
            </a:r>
          </a:p>
          <a:p>
            <a:pPr algn="ctr">
              <a:buNone/>
            </a:pPr>
            <a:r>
              <a:rPr lang="en-US" sz="2000" dirty="0" smtClean="0"/>
              <a:t>Eastern Illinois University</a:t>
            </a:r>
          </a:p>
          <a:p>
            <a:pPr algn="ctr">
              <a:buNone/>
            </a:pPr>
            <a:r>
              <a:rPr lang="en-US" sz="2000" dirty="0" smtClean="0">
                <a:hlinkClick r:id="rId2"/>
              </a:rPr>
              <a:t>drkniess@</a:t>
            </a:r>
            <a:r>
              <a:rPr lang="en-US" sz="2000" dirty="0" smtClean="0">
                <a:hlinkClick r:id="rId2"/>
              </a:rPr>
              <a:t>eiu.edu</a:t>
            </a:r>
            <a:endParaRPr lang="en-US" sz="2000" dirty="0" smtClean="0"/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dirty="0" smtClean="0"/>
              <a:t>Dr. Tony </a:t>
            </a:r>
            <a:r>
              <a:rPr lang="en-US" sz="2000" dirty="0" err="1" smtClean="0"/>
              <a:t>Cawthon</a:t>
            </a: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Professor, Leadership, Counselor Education, </a:t>
            </a:r>
            <a:br>
              <a:rPr lang="en-US" sz="2000" dirty="0" smtClean="0"/>
            </a:br>
            <a:r>
              <a:rPr lang="en-US" sz="2000" dirty="0" smtClean="0"/>
              <a:t>and Human Development</a:t>
            </a:r>
          </a:p>
          <a:p>
            <a:pPr algn="ctr">
              <a:buNone/>
            </a:pPr>
            <a:r>
              <a:rPr lang="en-US" sz="2000" dirty="0" smtClean="0"/>
              <a:t>Eugene T. Moore School of Education</a:t>
            </a:r>
          </a:p>
          <a:p>
            <a:pPr algn="ctr">
              <a:buNone/>
            </a:pPr>
            <a:r>
              <a:rPr lang="en-US" sz="2000" dirty="0" smtClean="0"/>
              <a:t>Clemson University</a:t>
            </a:r>
          </a:p>
          <a:p>
            <a:pPr algn="ctr">
              <a:buNone/>
            </a:pPr>
            <a:r>
              <a:rPr lang="en-US" sz="2000" dirty="0" smtClean="0">
                <a:hlinkClick r:id="rId3"/>
              </a:rPr>
              <a:t>cawthot@clemson.edu</a:t>
            </a: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Anderson, E.C. &amp; Schreiner, L.A. (2000).  Advising for sophomore success. In L.A. Schreiner &amp; J. </a:t>
            </a:r>
            <a:r>
              <a:rPr lang="en-US" sz="1400" dirty="0" err="1"/>
              <a:t>Pattengale</a:t>
            </a:r>
            <a:r>
              <a:rPr lang="en-US" sz="1400" dirty="0"/>
              <a:t> (eds.), </a:t>
            </a:r>
            <a:r>
              <a:rPr lang="en-US" sz="1400" i="1" dirty="0"/>
              <a:t>Visible solutions for invisible students: Helping sophomores succeed </a:t>
            </a:r>
            <a:r>
              <a:rPr lang="en-US" sz="1400" dirty="0"/>
              <a:t>(Monograph No. 31) (pp.55 – 65). Columbia, SC: University of South Carolina, National Resource Center for The First-Year Experience and Students In Transition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Baldwin, J.A., Duncan, J.A., &amp; Bell, Y.R. (1992). Assessment of African self consciousness among Black students from two college environments. In A.K.H. </a:t>
            </a:r>
            <a:r>
              <a:rPr lang="en-US" sz="1400" dirty="0" err="1"/>
              <a:t>Burlew</a:t>
            </a:r>
            <a:r>
              <a:rPr lang="en-US" sz="1400" dirty="0"/>
              <a:t>, W.C. Banks, H. P. McAdoo, and D. </a:t>
            </a:r>
            <a:r>
              <a:rPr lang="en-US" sz="1400" dirty="0" err="1"/>
              <a:t>Azibo</a:t>
            </a:r>
            <a:r>
              <a:rPr lang="en-US" sz="1400" dirty="0"/>
              <a:t> (Eds.), </a:t>
            </a:r>
            <a:r>
              <a:rPr lang="en-US" sz="1400" i="1" dirty="0"/>
              <a:t>African American psychology, Theory, research, and practice</a:t>
            </a:r>
            <a:r>
              <a:rPr lang="en-US" sz="1400" dirty="0"/>
              <a:t> (pp. 283-299).  Newbury Park, CA: Sage.</a:t>
            </a:r>
          </a:p>
          <a:p>
            <a:r>
              <a:rPr lang="en-US" sz="1400" dirty="0" err="1"/>
              <a:t>Boivin</a:t>
            </a:r>
            <a:r>
              <a:rPr lang="en-US" sz="1400" dirty="0"/>
              <a:t>, M., Fountain, G.A., &amp; </a:t>
            </a:r>
            <a:r>
              <a:rPr lang="en-US" sz="1400" dirty="0" err="1"/>
              <a:t>Baylis</a:t>
            </a:r>
            <a:r>
              <a:rPr lang="en-US" sz="1400" dirty="0"/>
              <a:t>, B. (2000). Meeting the challenges of the sophomore year. In L.A. Schreiner &amp; J. </a:t>
            </a:r>
            <a:r>
              <a:rPr lang="en-US" sz="1400" dirty="0" err="1"/>
              <a:t>Pattengale</a:t>
            </a:r>
            <a:r>
              <a:rPr lang="en-US" sz="1400" dirty="0"/>
              <a:t> (Eds.), </a:t>
            </a:r>
            <a:r>
              <a:rPr lang="en-US" sz="1400" i="1" dirty="0"/>
              <a:t>Visible solutions for invisible students: Helping sophomores succeed </a:t>
            </a:r>
            <a:r>
              <a:rPr lang="en-US" sz="1400" dirty="0"/>
              <a:t>(Monograph No. 31) (pp.1 – 18). Columbia, SC: University of South Carolina, National Resource Center for The First-Year Experience and Students In Transition.</a:t>
            </a:r>
          </a:p>
          <a:p>
            <a:r>
              <a:rPr lang="en-US" sz="1400" dirty="0"/>
              <a:t>Bourdieu, P. (1971).  Systems of education and systems of thought.  In M.K.D. Young (ed.), </a:t>
            </a:r>
            <a:r>
              <a:rPr lang="en-US" sz="1400" i="1" dirty="0"/>
              <a:t>Knowledge and control: New directions for the sociology of education</a:t>
            </a:r>
            <a:r>
              <a:rPr lang="en-US" sz="1400" dirty="0"/>
              <a:t>, pp.189-207.  London: Collier Macmillan.  </a:t>
            </a:r>
          </a:p>
          <a:p>
            <a:r>
              <a:rPr lang="en-US" sz="1400" dirty="0"/>
              <a:t>Bourdieu, P. (1973).  Cultural reproduction and social reproduction.  In R. Brown (ed.), </a:t>
            </a:r>
            <a:r>
              <a:rPr lang="en-US" sz="1400" i="1" dirty="0"/>
              <a:t>Knowledge, education and cultural change</a:t>
            </a:r>
            <a:r>
              <a:rPr lang="en-US" sz="1400" dirty="0"/>
              <a:t>, pp. 487-510.  London: </a:t>
            </a:r>
            <a:r>
              <a:rPr lang="en-US" sz="1400" dirty="0" err="1"/>
              <a:t>Tavistock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 err="1"/>
              <a:t>Chickering</a:t>
            </a:r>
            <a:r>
              <a:rPr lang="en-US" sz="1400" dirty="0"/>
              <a:t>, A.W., &amp; </a:t>
            </a:r>
            <a:r>
              <a:rPr lang="en-US" sz="1400" dirty="0" err="1"/>
              <a:t>Reisser</a:t>
            </a:r>
            <a:r>
              <a:rPr lang="en-US" sz="1400" dirty="0"/>
              <a:t>, L (1993). </a:t>
            </a:r>
            <a:r>
              <a:rPr lang="en-US" sz="1400" i="1" dirty="0"/>
              <a:t>Education and identity </a:t>
            </a:r>
            <a:r>
              <a:rPr lang="en-US" sz="1400" dirty="0"/>
              <a:t>(2</a:t>
            </a:r>
            <a:r>
              <a:rPr lang="en-US" sz="1400" baseline="30000" dirty="0"/>
              <a:t>nd</a:t>
            </a:r>
            <a:r>
              <a:rPr lang="en-US" sz="1400" dirty="0"/>
              <a:t> ed.). San Francisco: </a:t>
            </a:r>
            <a:r>
              <a:rPr lang="en-US" sz="1400" dirty="0" err="1"/>
              <a:t>Jossey</a:t>
            </a:r>
            <a:r>
              <a:rPr lang="en-US" sz="1400" dirty="0"/>
              <a:t>-Bass.</a:t>
            </a:r>
          </a:p>
          <a:p>
            <a:r>
              <a:rPr lang="en-US" sz="1400" dirty="0"/>
              <a:t>Creswell, J.W. (2007). </a:t>
            </a:r>
            <a:r>
              <a:rPr lang="en-US" sz="1400" i="1" dirty="0"/>
              <a:t>Qualitative inquiry and research design: Choosing among the five </a:t>
            </a:r>
            <a:endParaRPr lang="en-US" sz="1400" dirty="0"/>
          </a:p>
          <a:p>
            <a:r>
              <a:rPr lang="en-US" sz="1400" i="1" dirty="0"/>
              <a:t>approaches</a:t>
            </a:r>
            <a:r>
              <a:rPr lang="en-US" sz="1400" dirty="0"/>
              <a:t> (2</a:t>
            </a:r>
            <a:r>
              <a:rPr lang="en-US" sz="1400" baseline="30000" dirty="0"/>
              <a:t>nd</a:t>
            </a:r>
            <a:r>
              <a:rPr lang="en-US" sz="1400" dirty="0"/>
              <a:t> ed.).  Thousand Oaks: Sage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Creswell, J.W. (2009). </a:t>
            </a:r>
            <a:r>
              <a:rPr lang="en-US" sz="1400" i="1" dirty="0"/>
              <a:t>Qualitative inquiry and research design: Choosing among the five </a:t>
            </a:r>
            <a:endParaRPr lang="en-US" sz="1400" dirty="0"/>
          </a:p>
          <a:p>
            <a:r>
              <a:rPr lang="en-US" sz="1400" i="1" dirty="0"/>
              <a:t>approaches</a:t>
            </a:r>
            <a:r>
              <a:rPr lang="en-US" sz="1400" dirty="0"/>
              <a:t> (3</a:t>
            </a:r>
            <a:r>
              <a:rPr lang="en-US" sz="1400" baseline="30000" dirty="0"/>
              <a:t>rd</a:t>
            </a:r>
            <a:r>
              <a:rPr lang="en-US" sz="1400" dirty="0"/>
              <a:t> ed.).  Thousand Oaks: Sage.</a:t>
            </a:r>
          </a:p>
          <a:p>
            <a:r>
              <a:rPr lang="en-US" sz="1400" dirty="0"/>
              <a:t>Cross, W.E., Jr. (1991).  </a:t>
            </a:r>
            <a:r>
              <a:rPr lang="en-US" sz="1400" i="1" dirty="0"/>
              <a:t>Shades of black: Diversity in African-American identity</a:t>
            </a:r>
            <a:r>
              <a:rPr lang="en-US" sz="1400" dirty="0"/>
              <a:t>.  Philadelphia: Temple University Press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Cross, W.E., Jr. (1995).  The psychology of </a:t>
            </a:r>
            <a:r>
              <a:rPr lang="en-US" sz="1400" dirty="0" err="1"/>
              <a:t>nigrescence</a:t>
            </a:r>
            <a:r>
              <a:rPr lang="en-US" sz="1400" dirty="0"/>
              <a:t>: Revising the Cross model.  In J.G. </a:t>
            </a:r>
            <a:r>
              <a:rPr lang="en-US" sz="1400" dirty="0" err="1"/>
              <a:t>Ponterotto</a:t>
            </a:r>
            <a:r>
              <a:rPr lang="en-US" sz="1400" dirty="0"/>
              <a:t>, J.M. Casas, L.A. Suzuki, and C.M. Alexander (Eds.), </a:t>
            </a:r>
            <a:r>
              <a:rPr lang="en-US" sz="1400" i="1" dirty="0"/>
              <a:t>Handbook of Multicultural Counseling</a:t>
            </a:r>
            <a:r>
              <a:rPr lang="en-US" sz="1400" dirty="0"/>
              <a:t> (pp.93-122).  Thousand Oaks, CA: Sage.</a:t>
            </a:r>
          </a:p>
          <a:p>
            <a:r>
              <a:rPr lang="en-US" sz="1400" dirty="0" err="1"/>
              <a:t>Ferdman</a:t>
            </a:r>
            <a:r>
              <a:rPr lang="en-US" sz="1400" dirty="0"/>
              <a:t>, B.M. &amp; Gallegos, P.I. (2001).  Racial identity development and Latinos in the United States.  In C.L. </a:t>
            </a:r>
            <a:r>
              <a:rPr lang="en-US" sz="1400" dirty="0" err="1"/>
              <a:t>Wijeyesinghe</a:t>
            </a:r>
            <a:r>
              <a:rPr lang="en-US" sz="1400" dirty="0"/>
              <a:t> and B.W. Jackson III (Eds.), </a:t>
            </a:r>
            <a:r>
              <a:rPr lang="en-US" sz="1400" i="1" dirty="0"/>
              <a:t>New perspectives on racial identity development: A theoretical and practical anthology</a:t>
            </a:r>
            <a:r>
              <a:rPr lang="en-US" sz="1400" dirty="0"/>
              <a:t> (pp.32-66).  New York: New York University Press.</a:t>
            </a:r>
          </a:p>
          <a:p>
            <a:r>
              <a:rPr lang="en-US" sz="1400" dirty="0"/>
              <a:t>Gardner, P.D. (2000). From drift to engagement: Finding purpose and making career connections in the sophomore year. In L.A. Schreiner &amp; J. </a:t>
            </a:r>
            <a:r>
              <a:rPr lang="en-US" sz="1400" dirty="0" err="1"/>
              <a:t>Pattengale</a:t>
            </a:r>
            <a:r>
              <a:rPr lang="en-US" sz="1400" dirty="0"/>
              <a:t> (Eds.), </a:t>
            </a:r>
            <a:r>
              <a:rPr lang="en-US" sz="1400" i="1" dirty="0"/>
              <a:t>Visible solutions for invisible students: Helping sophomores succeed </a:t>
            </a:r>
            <a:r>
              <a:rPr lang="en-US" sz="1400" dirty="0"/>
              <a:t>(Monograph No. 31) (pp.67 – 77). Columbia, SC: University of South Carolina, National Resource Center for The First-Year Experience and Students In Transition.</a:t>
            </a:r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1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err="1"/>
              <a:t>Graunke</a:t>
            </a:r>
            <a:r>
              <a:rPr lang="en-US" sz="1400" dirty="0"/>
              <a:t>, S.S. &amp; </a:t>
            </a:r>
            <a:r>
              <a:rPr lang="en-US" sz="1400" dirty="0" err="1"/>
              <a:t>Woosley</a:t>
            </a:r>
            <a:r>
              <a:rPr lang="en-US" sz="1400" dirty="0"/>
              <a:t>, S.A. (2005).  An exploration of factors that affect the academic success of college sophomores. </a:t>
            </a:r>
            <a:r>
              <a:rPr lang="en-US" sz="1400" i="1" dirty="0"/>
              <a:t>College Student Journal 39, 2</a:t>
            </a:r>
            <a:r>
              <a:rPr lang="en-US" sz="1400" dirty="0"/>
              <a:t>, 367-376.</a:t>
            </a:r>
          </a:p>
          <a:p>
            <a:r>
              <a:rPr lang="en-US" sz="1400" dirty="0" err="1"/>
              <a:t>Hycner</a:t>
            </a:r>
            <a:r>
              <a:rPr lang="en-US" sz="1400" dirty="0"/>
              <a:t>, R.H. (1985). Some guidelines for the phenomenological analysis of interview data. </a:t>
            </a:r>
            <a:r>
              <a:rPr lang="en-US" sz="1400" i="1" dirty="0"/>
              <a:t>Human Studies, 8</a:t>
            </a:r>
            <a:r>
              <a:rPr lang="en-US" sz="1400" dirty="0"/>
              <a:t>, 3, 279-303.</a:t>
            </a:r>
          </a:p>
          <a:p>
            <a:r>
              <a:rPr lang="en-US" sz="1400" dirty="0"/>
              <a:t>Jackson, B.W. (1976). Black identity development. In L.H. </a:t>
            </a:r>
            <a:r>
              <a:rPr lang="en-US" sz="1400" dirty="0" err="1"/>
              <a:t>Golubchick</a:t>
            </a:r>
            <a:r>
              <a:rPr lang="en-US" sz="1400" dirty="0"/>
              <a:t> and B. </a:t>
            </a:r>
            <a:r>
              <a:rPr lang="en-US" sz="1400" dirty="0" err="1"/>
              <a:t>Persky</a:t>
            </a:r>
            <a:r>
              <a:rPr lang="en-US" sz="1400" dirty="0"/>
              <a:t> (Eds.), </a:t>
            </a:r>
            <a:r>
              <a:rPr lang="en-US" sz="1400" i="1" dirty="0"/>
              <a:t>Urban social and educational issues</a:t>
            </a:r>
            <a:r>
              <a:rPr lang="en-US" sz="1400" dirty="0"/>
              <a:t> (pp. 158-164). Dubuque, IA: Kendall Hunt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Jackson, B.W. (2001). Black identity development: Further analysis and elaboration. In C.L. </a:t>
            </a:r>
            <a:r>
              <a:rPr lang="en-US" sz="1400" dirty="0" err="1"/>
              <a:t>Wijeyesinghe</a:t>
            </a:r>
            <a:r>
              <a:rPr lang="en-US" sz="1400" dirty="0"/>
              <a:t> and B.W. Jackson (Eds.), </a:t>
            </a:r>
            <a:r>
              <a:rPr lang="en-US" sz="1400" i="1" dirty="0"/>
              <a:t>New perspectives on racial identity development: A theoretical and practical anthology</a:t>
            </a:r>
            <a:r>
              <a:rPr lang="en-US" sz="1400" dirty="0"/>
              <a:t> (pp. 8-31). New York: New York University Press.</a:t>
            </a:r>
          </a:p>
          <a:p>
            <a:r>
              <a:rPr lang="en-US" sz="1400" dirty="0"/>
              <a:t>Keefe, S.E. &amp; Padilla, A.M. (1987).  </a:t>
            </a:r>
            <a:r>
              <a:rPr lang="en-US" sz="1400" i="1" dirty="0"/>
              <a:t>Chicano ethnicity</a:t>
            </a:r>
            <a:r>
              <a:rPr lang="en-US" sz="1400" dirty="0"/>
              <a:t>.  Albuquerque: University of New Mexico Press.</a:t>
            </a:r>
          </a:p>
          <a:p>
            <a:r>
              <a:rPr lang="en-US" sz="1400" dirty="0"/>
              <a:t>Lopez, R.A. &amp; Willis, D.G. (2004). Descriptive versus interpretive phenomenology: Their contributions to nursing knowledge. </a:t>
            </a:r>
            <a:r>
              <a:rPr lang="en-US" sz="1400" i="1" dirty="0"/>
              <a:t>Qualitative Health Research, 14</a:t>
            </a:r>
            <a:r>
              <a:rPr lang="en-US" sz="1400" dirty="0"/>
              <a:t>, 5, 726-735. </a:t>
            </a:r>
          </a:p>
          <a:p>
            <a:r>
              <a:rPr lang="en-US" sz="1400" dirty="0" err="1"/>
              <a:t>Moustakas</a:t>
            </a:r>
            <a:r>
              <a:rPr lang="en-US" sz="1400" dirty="0"/>
              <a:t>, C. (1994). </a:t>
            </a:r>
            <a:r>
              <a:rPr lang="en-US" sz="1400" i="1" dirty="0"/>
              <a:t>Phenomenological research methods</a:t>
            </a:r>
            <a:r>
              <a:rPr lang="en-US" sz="1400" dirty="0"/>
              <a:t>. Thousand Oaks, CA: Sage.</a:t>
            </a:r>
          </a:p>
          <a:p>
            <a:r>
              <a:rPr lang="en-US" sz="1400" dirty="0"/>
              <a:t>Nora, A., Barlow, E., &amp; Crisp, G. (2005).  Student persistence and degree attainment beyond the first year in college.  In </a:t>
            </a:r>
            <a:r>
              <a:rPr lang="en-US" sz="1400" dirty="0" err="1"/>
              <a:t>A.Seidman</a:t>
            </a:r>
            <a:r>
              <a:rPr lang="en-US" sz="1400" dirty="0"/>
              <a:t> (Ed.), </a:t>
            </a:r>
            <a:r>
              <a:rPr lang="en-US" sz="1400" i="1" dirty="0"/>
              <a:t>College Student Retention: Formula for Student Success </a:t>
            </a:r>
            <a:r>
              <a:rPr lang="en-US" sz="1400" dirty="0"/>
              <a:t>(pp. 128-153), </a:t>
            </a:r>
            <a:r>
              <a:rPr lang="en-US" sz="1400" dirty="0" err="1"/>
              <a:t>Wesport</a:t>
            </a:r>
            <a:r>
              <a:rPr lang="en-US" sz="1400" dirty="0"/>
              <a:t>, CT: </a:t>
            </a:r>
            <a:r>
              <a:rPr lang="en-US" sz="1400" dirty="0" err="1"/>
              <a:t>Praeger</a:t>
            </a:r>
            <a:r>
              <a:rPr lang="en-US" sz="1400" dirty="0"/>
              <a:t> Publishers.</a:t>
            </a:r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23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 err="1"/>
              <a:t>Rendon</a:t>
            </a:r>
            <a:r>
              <a:rPr lang="en-US" sz="1400" dirty="0"/>
              <a:t>, L.I., </a:t>
            </a:r>
            <a:r>
              <a:rPr lang="en-US" sz="1400" dirty="0" err="1"/>
              <a:t>Jalomo</a:t>
            </a:r>
            <a:r>
              <a:rPr lang="en-US" sz="1400" dirty="0"/>
              <a:t>, R.E., &amp; Nora, A. (2000). Theoretical considerations in the study of </a:t>
            </a:r>
          </a:p>
          <a:p>
            <a:r>
              <a:rPr lang="en-US" sz="1400" dirty="0"/>
              <a:t>minority student retention in higher education.  In J.M. Braxton. (Ed.), </a:t>
            </a:r>
            <a:r>
              <a:rPr lang="en-US" sz="1400" i="1" dirty="0"/>
              <a:t>Reworking the Student Departure Puzzle </a:t>
            </a:r>
            <a:r>
              <a:rPr lang="en-US" sz="1400" dirty="0"/>
              <a:t>(pp. 127-156), Nashville: </a:t>
            </a:r>
            <a:r>
              <a:rPr lang="en-US" sz="1400" dirty="0" err="1"/>
              <a:t>Vanderbuilt</a:t>
            </a:r>
            <a:r>
              <a:rPr lang="en-US" sz="1400" dirty="0"/>
              <a:t> University Press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Robinson</a:t>
            </a:r>
            <a:r>
              <a:rPr lang="en-US" sz="1400" dirty="0"/>
              <a:t>, T.L. &amp; Howard-Hamilton, M.F. (1994).  An Afrocentric paradigm: Foundation for a healthy self-image and healthy interpersonal relationships.  </a:t>
            </a:r>
            <a:r>
              <a:rPr lang="en-US" sz="1400" i="1" dirty="0"/>
              <a:t>Journal of Mental Health Counseling, 16</a:t>
            </a:r>
            <a:r>
              <a:rPr lang="en-US" sz="1400" dirty="0"/>
              <a:t>, 3, 327-340.</a:t>
            </a:r>
          </a:p>
          <a:p>
            <a:r>
              <a:rPr lang="en-US" sz="1400" dirty="0"/>
              <a:t>Schaller, M.A. (2005). Wandering and wondering: Traversing the uneven terrain of the second college year. </a:t>
            </a:r>
            <a:r>
              <a:rPr lang="en-US" sz="1400" i="1" dirty="0"/>
              <a:t>About Campus</a:t>
            </a:r>
            <a:r>
              <a:rPr lang="en-US" sz="1400" dirty="0"/>
              <a:t> </a:t>
            </a:r>
            <a:r>
              <a:rPr lang="en-US" sz="1400" i="1" dirty="0"/>
              <a:t>10</a:t>
            </a:r>
            <a:r>
              <a:rPr lang="en-US" sz="1400" dirty="0"/>
              <a:t>, 3, 17-24.</a:t>
            </a:r>
          </a:p>
          <a:p>
            <a:r>
              <a:rPr lang="en-US" sz="1400" dirty="0" err="1"/>
              <a:t>Seidman</a:t>
            </a:r>
            <a:r>
              <a:rPr lang="en-US" sz="1400" dirty="0"/>
              <a:t>, I. (2006). </a:t>
            </a:r>
            <a:r>
              <a:rPr lang="en-US" sz="1400" i="1" dirty="0"/>
              <a:t>Interviewing as qualitative research: A guide for researchers in education and the social sciences (3</a:t>
            </a:r>
            <a:r>
              <a:rPr lang="en-US" sz="1400" i="1" baseline="30000" dirty="0"/>
              <a:t>rd</a:t>
            </a:r>
            <a:r>
              <a:rPr lang="en-US" sz="1400" i="1" dirty="0"/>
              <a:t> edition)</a:t>
            </a:r>
            <a:r>
              <a:rPr lang="en-US" sz="1400" dirty="0"/>
              <a:t>. New York: Teachers College, Columbia University.</a:t>
            </a:r>
          </a:p>
          <a:p>
            <a:r>
              <a:rPr lang="en-US" sz="1400" dirty="0" err="1"/>
              <a:t>Sipe</a:t>
            </a:r>
            <a:r>
              <a:rPr lang="en-US" sz="1400" dirty="0"/>
              <a:t>, L. &amp; Constable, S. (1996). A chart of four paradigms: Metaphors for the modes of inquiry.  </a:t>
            </a:r>
            <a:r>
              <a:rPr lang="en-US" sz="1400" i="1" dirty="0"/>
              <a:t>Taboo: The Journal of Culture and Education, 1</a:t>
            </a:r>
            <a:r>
              <a:rPr lang="en-US" sz="1400" dirty="0"/>
              <a:t>, 153-163.</a:t>
            </a:r>
          </a:p>
          <a:p>
            <a:r>
              <a:rPr lang="en-US" sz="1400" dirty="0"/>
              <a:t>Smith, T.Y. (1995, May).  The retention status of underrepresented minority students: An </a:t>
            </a:r>
          </a:p>
          <a:p>
            <a:pPr marL="109728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analysis </a:t>
            </a:r>
            <a:r>
              <a:rPr lang="en-US" sz="1400" dirty="0"/>
              <a:t>of survey results from sixty-seven U.S. colleges and universities.  Paper </a:t>
            </a:r>
            <a:r>
              <a:rPr lang="en-US" sz="1400" dirty="0" smtClean="0"/>
              <a:t>   </a:t>
            </a:r>
          </a:p>
          <a:p>
            <a:pPr marL="109728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presented </a:t>
            </a:r>
            <a:r>
              <a:rPr lang="en-US" sz="1400" dirty="0"/>
              <a:t>at symposium conducted at the AIR 35</a:t>
            </a:r>
            <a:r>
              <a:rPr lang="en-US" sz="1400" baseline="30000" dirty="0"/>
              <a:t>th</a:t>
            </a:r>
            <a:r>
              <a:rPr lang="en-US" sz="1400" dirty="0"/>
              <a:t> Annual Forum, Boston, MA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Strange, C. C., &amp; Banning, J. H. (2001). </a:t>
            </a:r>
            <a:r>
              <a:rPr lang="en-US" sz="1400" i="1" dirty="0"/>
              <a:t>Educating by design</a:t>
            </a:r>
            <a:r>
              <a:rPr lang="en-US" sz="1400" dirty="0"/>
              <a:t>. San Francisco, CA: </a:t>
            </a:r>
            <a:r>
              <a:rPr lang="en-US" sz="1400" dirty="0" err="1"/>
              <a:t>Jossey</a:t>
            </a:r>
            <a:r>
              <a:rPr lang="en-US" sz="1400" dirty="0"/>
              <a:t>-Bass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Tinto, V. (1993).  </a:t>
            </a:r>
            <a:r>
              <a:rPr lang="en-US" sz="1400" i="1" dirty="0"/>
              <a:t>Leaving college: Rethinking the causes and cures of student attrition (2</a:t>
            </a:r>
            <a:r>
              <a:rPr lang="en-US" sz="1400" i="1" baseline="30000" dirty="0"/>
              <a:t>nd</a:t>
            </a:r>
            <a:r>
              <a:rPr lang="en-US" sz="1400" i="1" dirty="0"/>
              <a:t> edition)</a:t>
            </a:r>
            <a:r>
              <a:rPr lang="en-US" sz="1400" dirty="0"/>
              <a:t>.  Chicago:  The University of Chicago Press.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23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Torres, V. (2003).  Influences on ethnic identity development of Latino college students in the first two years of college.  </a:t>
            </a:r>
            <a:r>
              <a:rPr lang="en-US" sz="1400" i="1" dirty="0"/>
              <a:t>Journal of College Student Development, 44</a:t>
            </a:r>
            <a:r>
              <a:rPr lang="en-US" sz="1400" dirty="0"/>
              <a:t>, 4, 532-547.</a:t>
            </a:r>
          </a:p>
          <a:p>
            <a:r>
              <a:rPr lang="en-US" sz="1400" dirty="0"/>
              <a:t>Van </a:t>
            </a:r>
            <a:r>
              <a:rPr lang="en-US" sz="1400" dirty="0" err="1"/>
              <a:t>Manen</a:t>
            </a:r>
            <a:r>
              <a:rPr lang="en-US" sz="1400" dirty="0"/>
              <a:t>, M. (1990).  </a:t>
            </a:r>
            <a:r>
              <a:rPr lang="en-US" sz="1400" i="1" dirty="0"/>
              <a:t>Researching lived experience: Human science for an action sensitive pedagogy</a:t>
            </a:r>
            <a:r>
              <a:rPr lang="en-US" sz="1400" dirty="0"/>
              <a:t>. New York: The State University of New York Press.</a:t>
            </a:r>
          </a:p>
          <a:p>
            <a:r>
              <a:rPr lang="en-US" sz="1400" dirty="0" err="1"/>
              <a:t>Yosso</a:t>
            </a:r>
            <a:r>
              <a:rPr lang="en-US" sz="1400" dirty="0"/>
              <a:t>, T.L. (2005). Whose culture has capital? A critical race theory discussion of community cultural wealth. </a:t>
            </a:r>
            <a:r>
              <a:rPr lang="en-US" sz="1400" i="1" dirty="0"/>
              <a:t>Race Ethnicity and Education, 8</a:t>
            </a:r>
            <a:r>
              <a:rPr lang="en-US" sz="1400" dirty="0"/>
              <a:t>, 1, 69-91.</a:t>
            </a:r>
          </a:p>
          <a:p>
            <a:pPr marL="109728" indent="0"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Gaps in literature for second to third year retention (Nora, Barlow, &amp; Crisp, 2005)</a:t>
            </a:r>
          </a:p>
          <a:p>
            <a:endParaRPr lang="en-US" dirty="0"/>
          </a:p>
          <a:p>
            <a:r>
              <a:rPr lang="en-US" dirty="0" smtClean="0"/>
              <a:t>Difference in persistence rates for minority students from second to third year (Smith, 1995)</a:t>
            </a:r>
          </a:p>
          <a:p>
            <a:endParaRPr lang="en-US" dirty="0"/>
          </a:p>
          <a:p>
            <a:r>
              <a:rPr lang="en-US" dirty="0" smtClean="0"/>
              <a:t>Issues of retention and persistence for minority students are viewed similar to those of majority students (</a:t>
            </a:r>
            <a:r>
              <a:rPr lang="en-US" dirty="0" err="1" smtClean="0"/>
              <a:t>Rendon</a:t>
            </a:r>
            <a:r>
              <a:rPr lang="en-US" dirty="0" smtClean="0"/>
              <a:t>, </a:t>
            </a:r>
            <a:r>
              <a:rPr lang="en-US" dirty="0" err="1" smtClean="0"/>
              <a:t>Jalomo</a:t>
            </a:r>
            <a:r>
              <a:rPr lang="en-US" dirty="0" smtClean="0"/>
              <a:t>, &amp; Nora, 2000)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of the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5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The purpose of this study </a:t>
            </a:r>
            <a:r>
              <a:rPr lang="en-US" dirty="0" smtClean="0"/>
              <a:t>was </a:t>
            </a:r>
            <a:r>
              <a:rPr lang="en-US" dirty="0"/>
              <a:t>to build upon the existing base of research pertaining to the second-year experience in college. 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dirty="0"/>
              <a:t>goal of the study </a:t>
            </a:r>
            <a:r>
              <a:rPr lang="en-US" dirty="0" smtClean="0"/>
              <a:t>was </a:t>
            </a:r>
            <a:r>
              <a:rPr lang="en-US" dirty="0"/>
              <a:t>to better understand the experiences of </a:t>
            </a:r>
            <a:r>
              <a:rPr lang="en-US" dirty="0" smtClean="0"/>
              <a:t>underrepresented </a:t>
            </a:r>
            <a:r>
              <a:rPr lang="en-US" dirty="0"/>
              <a:t>college students in their second-year of college and to discover ways to improve their in- and out-of-class learning experiences.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 of the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2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research question</a:t>
            </a:r>
          </a:p>
          <a:p>
            <a:pPr lvl="1"/>
            <a:r>
              <a:rPr lang="en-US" dirty="0"/>
              <a:t>What are the experiences of </a:t>
            </a:r>
            <a:r>
              <a:rPr lang="en-US" dirty="0" smtClean="0"/>
              <a:t>underrepresented </a:t>
            </a:r>
            <a:r>
              <a:rPr lang="en-US" dirty="0"/>
              <a:t>college students during their second- year at a college or university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Secondary research questions</a:t>
            </a:r>
          </a:p>
          <a:p>
            <a:pPr lvl="1"/>
            <a:r>
              <a:rPr lang="en-US" dirty="0"/>
              <a:t>How do </a:t>
            </a:r>
            <a:r>
              <a:rPr lang="en-US" dirty="0" smtClean="0"/>
              <a:t>underrepresented </a:t>
            </a:r>
            <a:r>
              <a:rPr lang="en-US" dirty="0"/>
              <a:t>students experience the in-classroom and out-of classroom environments during their second-year?</a:t>
            </a:r>
          </a:p>
          <a:p>
            <a:pPr lvl="1"/>
            <a:r>
              <a:rPr lang="en-US" dirty="0"/>
              <a:t>What relationships are important for </a:t>
            </a:r>
            <a:r>
              <a:rPr lang="en-US" dirty="0" smtClean="0"/>
              <a:t>underrepresented students </a:t>
            </a:r>
            <a:r>
              <a:rPr lang="en-US" dirty="0"/>
              <a:t>during their second-year?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7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Second-Year Student Needs</a:t>
            </a:r>
          </a:p>
          <a:p>
            <a:r>
              <a:rPr lang="en-US" dirty="0" smtClean="0"/>
              <a:t>Student Development Theory</a:t>
            </a:r>
          </a:p>
          <a:p>
            <a:r>
              <a:rPr lang="en-US" dirty="0" smtClean="0"/>
              <a:t>Second-Year Student Development</a:t>
            </a:r>
          </a:p>
          <a:p>
            <a:r>
              <a:rPr lang="en-US" dirty="0" smtClean="0"/>
              <a:t>Identity Development Theories</a:t>
            </a:r>
          </a:p>
          <a:p>
            <a:pPr lvl="1"/>
            <a:r>
              <a:rPr lang="en-US" dirty="0" smtClean="0"/>
              <a:t>African American Identity Development</a:t>
            </a:r>
          </a:p>
          <a:p>
            <a:pPr lvl="1"/>
            <a:r>
              <a:rPr lang="en-US" dirty="0" smtClean="0"/>
              <a:t>Latino/a Identity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of the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9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 and major decisions (Gardner, 2000)</a:t>
            </a:r>
          </a:p>
          <a:p>
            <a:pPr lvl="1"/>
            <a:r>
              <a:rPr lang="en-US" dirty="0" smtClean="0"/>
              <a:t>Students have not had an opportunity to take classes in major (</a:t>
            </a:r>
            <a:r>
              <a:rPr lang="en-US" dirty="0" err="1" smtClean="0"/>
              <a:t>Graunke</a:t>
            </a:r>
            <a:r>
              <a:rPr lang="en-US" dirty="0" smtClean="0"/>
              <a:t> &amp; </a:t>
            </a:r>
            <a:r>
              <a:rPr lang="en-US" dirty="0" err="1" smtClean="0"/>
              <a:t>Woosley</a:t>
            </a:r>
            <a:r>
              <a:rPr lang="en-US" dirty="0" smtClean="0"/>
              <a:t>, 2005)</a:t>
            </a:r>
          </a:p>
          <a:p>
            <a:pPr lvl="1"/>
            <a:endParaRPr lang="en-US" dirty="0"/>
          </a:p>
          <a:p>
            <a:r>
              <a:rPr lang="en-US" dirty="0" smtClean="0"/>
              <a:t>Mentoring relationships</a:t>
            </a:r>
          </a:p>
          <a:p>
            <a:pPr lvl="1"/>
            <a:r>
              <a:rPr lang="en-US" dirty="0" smtClean="0"/>
              <a:t>Fewest encounters with faculty outside the classroom (Gardner, 2000)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Intellectual engagement</a:t>
            </a:r>
          </a:p>
          <a:p>
            <a:pPr lvl="1"/>
            <a:r>
              <a:rPr lang="en-US" dirty="0" smtClean="0"/>
              <a:t>Reduced motivation or “sophomore slump” (Anderson &amp; Schreiner, 2000)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Second-Year Student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9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Chickering’s</a:t>
            </a:r>
            <a:r>
              <a:rPr lang="en-US" dirty="0" smtClean="0"/>
              <a:t> Psychosocial Identity Development Theory</a:t>
            </a:r>
          </a:p>
          <a:p>
            <a:pPr lvl="1"/>
            <a:r>
              <a:rPr lang="en-US" dirty="0" smtClean="0"/>
              <a:t>Struggle with developing competence, moving through autonomy toward interdependence, establishing identity, and developing purpose</a:t>
            </a:r>
          </a:p>
          <a:p>
            <a:pPr lvl="1"/>
            <a:endParaRPr lang="en-US" dirty="0"/>
          </a:p>
          <a:p>
            <a:r>
              <a:rPr lang="en-US" dirty="0" smtClean="0"/>
              <a:t>Perry’s Theory of Intellectual and Ethical Development</a:t>
            </a:r>
          </a:p>
          <a:p>
            <a:pPr lvl="1"/>
            <a:r>
              <a:rPr lang="en-US" dirty="0" smtClean="0"/>
              <a:t>Still in dualistic position were there are definite right and wrong answers (</a:t>
            </a:r>
            <a:r>
              <a:rPr lang="en-US" dirty="0" err="1" smtClean="0"/>
              <a:t>Boivin</a:t>
            </a:r>
            <a:r>
              <a:rPr lang="en-US" dirty="0" smtClean="0"/>
              <a:t>, Fountain, &amp; </a:t>
            </a:r>
            <a:r>
              <a:rPr lang="en-US" dirty="0" err="1" smtClean="0"/>
              <a:t>Baylis</a:t>
            </a:r>
            <a:r>
              <a:rPr lang="en-US" dirty="0" smtClean="0"/>
              <a:t>, 2000)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Development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7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residential, public, four-year research institution in the Southeast</a:t>
            </a:r>
          </a:p>
          <a:p>
            <a:endParaRPr lang="en-US" dirty="0"/>
          </a:p>
          <a:p>
            <a:r>
              <a:rPr lang="en-US" dirty="0" smtClean="0"/>
              <a:t>14,000 undergraduate students</a:t>
            </a:r>
          </a:p>
          <a:p>
            <a:endParaRPr lang="en-US" dirty="0"/>
          </a:p>
          <a:p>
            <a:r>
              <a:rPr lang="en-US" dirty="0" smtClean="0"/>
              <a:t>2,700 undergraduate students in second-year of study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2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</TotalTime>
  <Words>2344</Words>
  <Application>Microsoft Macintosh PowerPoint</Application>
  <PresentationFormat>On-screen Show (4:3)</PresentationFormat>
  <Paragraphs>205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Underrepresented Students Perceptions of their Second-Year in College</vt:lpstr>
      <vt:lpstr>Outline of Presentation</vt:lpstr>
      <vt:lpstr>Background of the Study</vt:lpstr>
      <vt:lpstr>Purpose of the Study</vt:lpstr>
      <vt:lpstr>Research Questions</vt:lpstr>
      <vt:lpstr>Review of the Literature</vt:lpstr>
      <vt:lpstr>Second-Year Student Needs</vt:lpstr>
      <vt:lpstr>Student Development Theory</vt:lpstr>
      <vt:lpstr>Research Institution</vt:lpstr>
      <vt:lpstr>Pilot Study</vt:lpstr>
      <vt:lpstr>Research Study</vt:lpstr>
      <vt:lpstr>Emergent Themes</vt:lpstr>
      <vt:lpstr>Family Matters</vt:lpstr>
      <vt:lpstr>Finding My Community</vt:lpstr>
      <vt:lpstr>The Power of Commitments</vt:lpstr>
      <vt:lpstr>Quest for Balance</vt:lpstr>
      <vt:lpstr>Strategizing for Second-Year Student Success</vt:lpstr>
      <vt:lpstr>Strategizing for Second-Year Student Success (cont.)</vt:lpstr>
      <vt:lpstr>Analysis by Theoretical Framework</vt:lpstr>
      <vt:lpstr>Implications for Practice</vt:lpstr>
      <vt:lpstr>Future Research</vt:lpstr>
      <vt:lpstr>Group Discussion</vt:lpstr>
      <vt:lpstr>Thank you!</vt:lpstr>
      <vt:lpstr>References</vt:lpstr>
      <vt:lpstr>References</vt:lpstr>
      <vt:lpstr>References</vt:lpstr>
      <vt:lpstr>References</vt:lpstr>
      <vt:lpstr>References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Students Perceptions of their Second-Year in College</dc:title>
  <dc:creator>Windows User</dc:creator>
  <cp:lastModifiedBy>Dena Kniess</cp:lastModifiedBy>
  <cp:revision>43</cp:revision>
  <dcterms:created xsi:type="dcterms:W3CDTF">2012-06-12T15:43:46Z</dcterms:created>
  <dcterms:modified xsi:type="dcterms:W3CDTF">2014-03-12T03:48:03Z</dcterms:modified>
</cp:coreProperties>
</file>