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70" r:id="rId17"/>
    <p:sldId id="274" r:id="rId18"/>
    <p:sldId id="271" r:id="rId19"/>
    <p:sldId id="276" r:id="rId20"/>
    <p:sldId id="275" r:id="rId21"/>
    <p:sldId id="289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8" r:id="rId33"/>
    <p:sldId id="290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EDA598-4910-4C3C-B2F2-2CBE62FE98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7D365F-97CB-4684-906E-91513DE68D09}" type="datetimeFigureOut">
              <a:rPr lang="en-US" smtClean="0"/>
              <a:t>4/4/2014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1UkIeC0mqHI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Involvement, Gender, and the Color Line:</a:t>
            </a:r>
            <a:br>
              <a:rPr lang="en-US" dirty="0" smtClean="0"/>
            </a:br>
            <a:r>
              <a:rPr lang="en-US" dirty="0" smtClean="0"/>
              <a:t>Reinventing Male Student Engagement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Jacob Isaacs – Ivy Tech Community College</a:t>
            </a:r>
          </a:p>
          <a:p>
            <a:r>
              <a:rPr lang="en-US" dirty="0" smtClean="0"/>
              <a:t>Dr. Paul Porter – University of Scranton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as Gendered Beings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Masculinity is a “socially constructed identity” (Harris III &amp; Struve, 2009, p. 3) and, as such, can change.</a:t>
            </a:r>
          </a:p>
          <a:p>
            <a:r>
              <a:rPr lang="en-US" dirty="0" smtClean="0"/>
              <a:t>Men “must always be viewed in the context of the restraints, constraints, and expectations of the male gender role [because] men are inextricably entwined with the demands of our culture” (</a:t>
            </a:r>
            <a:r>
              <a:rPr lang="en-US" dirty="0" err="1" smtClean="0"/>
              <a:t>Scher</a:t>
            </a:r>
            <a:r>
              <a:rPr lang="en-US" dirty="0" smtClean="0"/>
              <a:t>, 1990, p. 325).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Masculinities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Intersected and influenced by other dimensions of identity such as race/ethnicity, sexual orientation, religious faith, sexual orientation and [</a:t>
            </a:r>
            <a:r>
              <a:rPr lang="en-US" dirty="0" err="1" smtClean="0"/>
              <a:t>dis</a:t>
            </a:r>
            <a:r>
              <a:rPr lang="en-US" dirty="0" smtClean="0"/>
              <a:t>]ability (Harris, 2008).  </a:t>
            </a:r>
          </a:p>
          <a:p>
            <a:r>
              <a:rPr lang="en-US" dirty="0" smtClean="0"/>
              <a:t>Baker (2008) notes that any of these under-represented groups are more likely to feel isolated  and disconnected from the environments of their college, which places them under an even greater threat of non-completion  (</a:t>
            </a:r>
            <a:r>
              <a:rPr lang="en-US" dirty="0" err="1" smtClean="0"/>
              <a:t>Feagin</a:t>
            </a:r>
            <a:r>
              <a:rPr lang="en-US" dirty="0" smtClean="0"/>
              <a:t> et al 1996; </a:t>
            </a:r>
            <a:r>
              <a:rPr lang="en-US" dirty="0" err="1" smtClean="0"/>
              <a:t>Hurtado</a:t>
            </a:r>
            <a:r>
              <a:rPr lang="en-US" dirty="0" smtClean="0"/>
              <a:t>, 1992; </a:t>
            </a:r>
            <a:r>
              <a:rPr lang="en-US" dirty="0" err="1" smtClean="0"/>
              <a:t>Nagasawa</a:t>
            </a:r>
            <a:r>
              <a:rPr lang="en-US" dirty="0" smtClean="0"/>
              <a:t> and Wong, 1999; Smith and Moore, 2002).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Overheard @ Student Affairs Conferences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Immature</a:t>
            </a:r>
          </a:p>
          <a:p>
            <a:pPr lvl="1"/>
            <a:r>
              <a:rPr lang="en-US" sz="2400" dirty="0" smtClean="0"/>
              <a:t>Apathetic</a:t>
            </a:r>
          </a:p>
          <a:p>
            <a:pPr lvl="1"/>
            <a:r>
              <a:rPr lang="en-US" sz="2400" dirty="0" smtClean="0"/>
              <a:t>Egotistical</a:t>
            </a:r>
          </a:p>
          <a:p>
            <a:pPr lvl="1"/>
            <a:r>
              <a:rPr lang="en-US" sz="2400" dirty="0" smtClean="0"/>
              <a:t>Heavy Drinkers</a:t>
            </a:r>
          </a:p>
          <a:p>
            <a:pPr lvl="1"/>
            <a:r>
              <a:rPr lang="en-US" sz="2400" dirty="0" smtClean="0"/>
              <a:t>Promiscuous</a:t>
            </a:r>
          </a:p>
          <a:p>
            <a:pPr lvl="1"/>
            <a:r>
              <a:rPr lang="en-US" sz="2400" dirty="0" smtClean="0"/>
              <a:t>Vandals</a:t>
            </a:r>
          </a:p>
          <a:p>
            <a:pPr lvl="1"/>
            <a:r>
              <a:rPr lang="en-US" sz="2400" dirty="0" smtClean="0"/>
              <a:t>Violent</a:t>
            </a:r>
          </a:p>
          <a:p>
            <a:pPr lvl="1"/>
            <a:r>
              <a:rPr lang="en-US" sz="2400" dirty="0" smtClean="0"/>
              <a:t>Competitive</a:t>
            </a:r>
          </a:p>
          <a:p>
            <a:pPr lvl="1"/>
            <a:r>
              <a:rPr lang="en-US" sz="2400" dirty="0" err="1" smtClean="0"/>
              <a:t>Hypermasculine</a:t>
            </a:r>
            <a:endParaRPr lang="en-US" sz="2400" dirty="0" smtClean="0"/>
          </a:p>
          <a:p>
            <a:pPr lvl="1"/>
            <a:r>
              <a:rPr lang="en-US" sz="2400" dirty="0" smtClean="0"/>
              <a:t>Troubled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Perceptions of Men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Dichotomy of masculinity (Edwards &amp; Jones, 2009)</a:t>
            </a:r>
          </a:p>
          <a:p>
            <a:pPr lvl="1"/>
            <a:r>
              <a:rPr lang="en-US" sz="2400" dirty="0" smtClean="0"/>
              <a:t>Society’s expectations of the “ideal male”.</a:t>
            </a:r>
          </a:p>
          <a:p>
            <a:pPr lvl="1"/>
            <a:r>
              <a:rPr lang="en-US" sz="2400" dirty="0" smtClean="0"/>
              <a:t>Personal ambitions for success and well-being.</a:t>
            </a:r>
          </a:p>
          <a:p>
            <a:r>
              <a:rPr lang="en-US" dirty="0" smtClean="0"/>
              <a:t>Fallacies about </a:t>
            </a:r>
            <a:r>
              <a:rPr lang="en-US" dirty="0" smtClean="0"/>
              <a:t>men</a:t>
            </a:r>
            <a:endParaRPr lang="en-US" dirty="0" smtClean="0"/>
          </a:p>
          <a:p>
            <a:pPr lvl="1"/>
            <a:r>
              <a:rPr lang="en-US" sz="2400" dirty="0" smtClean="0"/>
              <a:t>Men as the “typical college student” ("The case of the missing men," 2007).</a:t>
            </a:r>
          </a:p>
          <a:p>
            <a:pPr lvl="1"/>
            <a:r>
              <a:rPr lang="en-US" sz="2400" dirty="0" smtClean="0"/>
              <a:t>Men as “problem-free”.</a:t>
            </a:r>
          </a:p>
          <a:p>
            <a:pPr lvl="1"/>
            <a:r>
              <a:rPr lang="en-US" sz="2400" dirty="0" smtClean="0"/>
              <a:t>Men as unworthy of specialized assistance, due to historical privilege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All of these especially pertain to White men.</a:t>
            </a:r>
            <a:r>
              <a:rPr lang="en-US" sz="2400" dirty="0" smtClean="0"/>
              <a:t>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Men’s Perceptions of Masculinity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Dissertation Study</a:t>
            </a:r>
          </a:p>
          <a:p>
            <a:pPr lvl="1"/>
            <a:r>
              <a:rPr lang="en-US" dirty="0" smtClean="0"/>
              <a:t>12 college men</a:t>
            </a:r>
          </a:p>
          <a:p>
            <a:pPr lvl="1"/>
            <a:r>
              <a:rPr lang="en-US" dirty="0"/>
              <a:t>Traditional-age (18-23 years old)</a:t>
            </a:r>
          </a:p>
          <a:p>
            <a:pPr lvl="1"/>
            <a:r>
              <a:rPr lang="en-US" dirty="0" smtClean="0"/>
              <a:t>½ hour to 1-hour interviews</a:t>
            </a:r>
          </a:p>
          <a:p>
            <a:pPr lvl="1"/>
            <a:r>
              <a:rPr lang="en-US" dirty="0" smtClean="0"/>
              <a:t>Attendees at a men’s college (Wabash College)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Men’s Perceptions of Masculinity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Potential common themes</a:t>
            </a:r>
          </a:p>
          <a:p>
            <a:pPr lvl="1"/>
            <a:r>
              <a:rPr lang="en-US" dirty="0" smtClean="0"/>
              <a:t>Responsibility</a:t>
            </a:r>
          </a:p>
          <a:p>
            <a:pPr lvl="1"/>
            <a:r>
              <a:rPr lang="en-US" dirty="0" smtClean="0"/>
              <a:t>Respect</a:t>
            </a:r>
          </a:p>
          <a:p>
            <a:pPr lvl="1"/>
            <a:r>
              <a:rPr lang="en-US" dirty="0" smtClean="0"/>
              <a:t>Poise</a:t>
            </a:r>
          </a:p>
          <a:p>
            <a:pPr lvl="1"/>
            <a:r>
              <a:rPr lang="en-US" dirty="0" smtClean="0"/>
              <a:t>Athleticism/Fitness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universal themes, though!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Points for Men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Points for 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Programs need to focus on development and success of college men.</a:t>
            </a:r>
          </a:p>
          <a:p>
            <a:pPr lvl="1"/>
            <a:r>
              <a:rPr lang="en-US" dirty="0" smtClean="0"/>
              <a:t>Academic and Professional Mentoring</a:t>
            </a:r>
          </a:p>
          <a:p>
            <a:pPr lvl="1"/>
            <a:r>
              <a:rPr lang="en-US" dirty="0" smtClean="0"/>
              <a:t>Fellowship and Networking</a:t>
            </a:r>
          </a:p>
          <a:p>
            <a:pPr lvl="1"/>
            <a:r>
              <a:rPr lang="en-US" dirty="0" smtClean="0"/>
              <a:t>Build Multicultural and Socioeconomic Competence</a:t>
            </a:r>
          </a:p>
          <a:p>
            <a:endParaRPr lang="en-US" dirty="0" smtClean="0"/>
          </a:p>
          <a:p>
            <a:r>
              <a:rPr lang="en-US" dirty="0" smtClean="0"/>
              <a:t>Initiatives that encourage men where they are</a:t>
            </a:r>
          </a:p>
          <a:p>
            <a:pPr lvl="1"/>
            <a:r>
              <a:rPr lang="en-US" dirty="0" smtClean="0"/>
              <a:t>York College</a:t>
            </a:r>
          </a:p>
          <a:p>
            <a:pPr lvl="1"/>
            <a:r>
              <a:rPr lang="en-US" dirty="0" smtClean="0"/>
              <a:t>Lone Star Community College</a:t>
            </a:r>
          </a:p>
          <a:p>
            <a:pPr lvl="1"/>
            <a:r>
              <a:rPr lang="en-US" dirty="0" smtClean="0"/>
              <a:t>Project VOICE – University of Scranton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Delta Pi Chapter, Theta Chi Fraternity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36750"/>
            <a:ext cx="7467600" cy="4200525"/>
          </a:xfrm>
        </p:spPr>
      </p:pic>
    </p:spTree>
    <p:extLst>
      <p:ext uri="{BB962C8B-B14F-4D97-AF65-F5344CB8AC3E}">
        <p14:creationId xmlns:p14="http://schemas.microsoft.com/office/powerpoint/2010/main" val="3898027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action to help your college men succeed.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Associate Professor of Communication</a:t>
            </a:r>
          </a:p>
          <a:p>
            <a:r>
              <a:rPr lang="en-US" dirty="0" smtClean="0"/>
              <a:t>Ivy Tech Community College – Lafayette</a:t>
            </a:r>
          </a:p>
          <a:p>
            <a:r>
              <a:rPr lang="en-US" dirty="0" smtClean="0"/>
              <a:t>15+ years advising student organizations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Director of Multicultural Affairs</a:t>
            </a:r>
          </a:p>
          <a:p>
            <a:r>
              <a:rPr lang="en-US" dirty="0" smtClean="0"/>
              <a:t>University of Scranton</a:t>
            </a:r>
          </a:p>
          <a:p>
            <a:r>
              <a:rPr lang="en-US" dirty="0" smtClean="0"/>
              <a:t>Emphasis on Black Male Leadership Development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Jacob Isaacs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Dr. Paul Porter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28800"/>
            <a:ext cx="6248400" cy="1752600"/>
          </a:xfrm>
        </p:spPr>
        <p:txBody>
          <a:bodyPr/>
          <a:lstStyle/>
          <a:p>
            <a:r>
              <a:rPr lang="en-US" dirty="0" smtClean="0"/>
              <a:t>Pass the </a:t>
            </a:r>
            <a:r>
              <a:rPr lang="en-US" dirty="0" err="1" smtClean="0"/>
              <a:t>Mic</a:t>
            </a:r>
            <a:r>
              <a:rPr lang="en-US" dirty="0" smtClean="0"/>
              <a:t>: Project </a:t>
            </a:r>
            <a:r>
              <a:rPr lang="en-US" i="1" dirty="0" smtClean="0"/>
              <a:t>VOICE</a:t>
            </a:r>
            <a:r>
              <a:rPr lang="en-US" dirty="0" smtClean="0"/>
              <a:t> at </a:t>
            </a:r>
            <a:br>
              <a:rPr lang="en-US" dirty="0" smtClean="0"/>
            </a:br>
            <a:r>
              <a:rPr lang="en-US" dirty="0" smtClean="0"/>
              <a:t>The University of Scranton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6172200" cy="145976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Dr. Paul Porter</a:t>
            </a:r>
          </a:p>
          <a:p>
            <a:r>
              <a:rPr lang="en-US" sz="2400" dirty="0" smtClean="0"/>
              <a:t>University of Scranton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0999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38175" y="1000125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500" i="1" dirty="0" smtClean="0"/>
              <a:t>“While we may often think of an educational environment as </a:t>
            </a:r>
            <a:r>
              <a:rPr lang="en-US" sz="3500" b="1" i="1" dirty="0" smtClean="0"/>
              <a:t>being composed of lifeless objects</a:t>
            </a:r>
            <a:r>
              <a:rPr lang="en-US" sz="3500" i="1" dirty="0" smtClean="0"/>
              <a:t> like classrooms, buildings, tables,, and chairs, </a:t>
            </a:r>
            <a:r>
              <a:rPr lang="en-US" sz="3500" b="1" i="1" dirty="0" smtClean="0"/>
              <a:t>it is also about people and relationships</a:t>
            </a:r>
            <a:r>
              <a:rPr lang="en-US" sz="3500" i="1" dirty="0" smtClean="0"/>
              <a:t>. Who students </a:t>
            </a:r>
            <a:r>
              <a:rPr lang="en-US" sz="3500" b="1" i="1" dirty="0" smtClean="0"/>
              <a:t>live, play, and learn </a:t>
            </a:r>
            <a:r>
              <a:rPr lang="en-US" sz="3500" i="1" dirty="0" smtClean="0"/>
              <a:t>with has great </a:t>
            </a:r>
            <a:r>
              <a:rPr lang="en-US" sz="3500" b="1" i="1" dirty="0" smtClean="0"/>
              <a:t>potential to influence </a:t>
            </a:r>
            <a:r>
              <a:rPr lang="en-US" sz="3500" i="1" dirty="0" smtClean="0"/>
              <a:t>how they </a:t>
            </a:r>
            <a:r>
              <a:rPr lang="en-US" sz="3500" b="1" i="1" dirty="0" smtClean="0"/>
              <a:t>experience</a:t>
            </a:r>
            <a:r>
              <a:rPr lang="en-US" sz="3500" i="1" dirty="0" smtClean="0"/>
              <a:t> their campuses, </a:t>
            </a:r>
            <a:r>
              <a:rPr lang="en-US" sz="3500" b="1" i="1" dirty="0" smtClean="0"/>
              <a:t>perform</a:t>
            </a:r>
            <a:r>
              <a:rPr lang="en-US" sz="3500" i="1" dirty="0" smtClean="0"/>
              <a:t> in classrooms, and </a:t>
            </a:r>
            <a:r>
              <a:rPr lang="en-US" sz="3500" b="1" i="1" dirty="0" smtClean="0"/>
              <a:t>develop </a:t>
            </a:r>
            <a:r>
              <a:rPr lang="en-US" sz="3500" i="1" u="sng" dirty="0" smtClean="0"/>
              <a:t>as thinkers and citizens</a:t>
            </a:r>
            <a:r>
              <a:rPr lang="en-US" sz="3500" i="1" dirty="0" smtClean="0"/>
              <a:t>.” </a:t>
            </a:r>
          </a:p>
          <a:p>
            <a:pPr algn="r">
              <a:buFontTx/>
              <a:buChar char="-"/>
            </a:pPr>
            <a:endParaRPr lang="en-US" sz="3200" i="1" dirty="0" smtClean="0"/>
          </a:p>
          <a:p>
            <a:pPr marL="0" indent="0" algn="r">
              <a:buNone/>
            </a:pPr>
            <a:endParaRPr lang="en-US" sz="3200" i="1" dirty="0" smtClean="0"/>
          </a:p>
          <a:p>
            <a:pPr algn="r">
              <a:buFontTx/>
              <a:buChar char="-"/>
            </a:pPr>
            <a:r>
              <a:rPr lang="en-US" sz="3200" i="1" dirty="0" smtClean="0"/>
              <a:t>Karen Griffin &amp; Walter Allen</a:t>
            </a:r>
          </a:p>
          <a:p>
            <a:pPr marL="0" indent="0" algn="r">
              <a:buNone/>
            </a:pPr>
            <a:r>
              <a:rPr lang="en-US" sz="2200" i="1" dirty="0" smtClean="0"/>
              <a:t>Associate Editors: 2011 ASHE Reader on Racial and Ethnic Diversity in Higher Education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6875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993" y="1123880"/>
            <a:ext cx="5687595" cy="5604466"/>
          </a:xfrm>
        </p:spPr>
        <p:txBody>
          <a:bodyPr>
            <a:normAutofit fontScale="62500" lnSpcReduction="20000"/>
          </a:bodyPr>
          <a:lstStyle/>
          <a:p>
            <a:r>
              <a:rPr lang="en-US" sz="3500" b="1" dirty="0" smtClean="0"/>
              <a:t>Buried under the Deficit Model Narrative</a:t>
            </a:r>
            <a:r>
              <a:rPr lang="en-US" sz="3500" dirty="0" smtClean="0"/>
              <a:t> (Harper, 2006a; Harper, 2012; Pittman, 2014; </a:t>
            </a:r>
            <a:r>
              <a:rPr lang="en-US" sz="3600" dirty="0" smtClean="0">
                <a:latin typeface="Calibri" panose="020F0502020204030204" pitchFamily="34" charset="0"/>
              </a:rPr>
              <a:t>Saenz &amp; </a:t>
            </a:r>
            <a:r>
              <a:rPr lang="en-US" sz="3600" dirty="0" err="1" smtClean="0">
                <a:latin typeface="Calibri" panose="020F0502020204030204" pitchFamily="34" charset="0"/>
              </a:rPr>
              <a:t>Ponjuan</a:t>
            </a:r>
            <a:r>
              <a:rPr lang="en-US" sz="3600" dirty="0" smtClean="0">
                <a:latin typeface="Calibri" panose="020F0502020204030204" pitchFamily="34" charset="0"/>
              </a:rPr>
              <a:t>, 2011</a:t>
            </a:r>
            <a:r>
              <a:rPr lang="en-US" sz="3500" dirty="0" smtClean="0"/>
              <a:t>)</a:t>
            </a:r>
          </a:p>
          <a:p>
            <a:pPr marL="0" indent="0">
              <a:buNone/>
            </a:pPr>
            <a:endParaRPr lang="en-US" sz="3500" dirty="0" smtClean="0"/>
          </a:p>
          <a:p>
            <a:r>
              <a:rPr lang="en-US" sz="3500" b="1" dirty="0" smtClean="0"/>
              <a:t>Empty in the Middle </a:t>
            </a:r>
          </a:p>
          <a:p>
            <a:pPr marL="457200" lvl="1" indent="0">
              <a:buNone/>
            </a:pPr>
            <a:r>
              <a:rPr lang="en-US" sz="3300" i="1" dirty="0" smtClean="0"/>
              <a:t>Research tends to highlight the polar extremes, while ignoring the “average” man of color</a:t>
            </a:r>
          </a:p>
          <a:p>
            <a:pPr marL="457200" lvl="1" indent="0">
              <a:buNone/>
            </a:pPr>
            <a:endParaRPr lang="en-US" sz="3000" i="1" dirty="0" smtClean="0"/>
          </a:p>
          <a:p>
            <a:pPr marL="228600" lvl="1">
              <a:spcBef>
                <a:spcPts val="1000"/>
              </a:spcBef>
            </a:pPr>
            <a:r>
              <a:rPr lang="en-US" sz="3500" b="1" dirty="0" smtClean="0"/>
              <a:t>The “Unrepresented” Population </a:t>
            </a:r>
            <a:r>
              <a:rPr lang="en-US" sz="3300" dirty="0" smtClean="0"/>
              <a:t>(Jackson, 2003; Jackson &amp; Daniels, 2004; Stewart, 2014;)</a:t>
            </a:r>
          </a:p>
          <a:p>
            <a:pPr marL="457200" lvl="1" indent="0">
              <a:buNone/>
            </a:pPr>
            <a:r>
              <a:rPr lang="en-US" sz="3300" i="1" dirty="0" smtClean="0"/>
              <a:t>Nothing/No one on their campuses that look like them/indicate that campus belongs to them.</a:t>
            </a:r>
          </a:p>
          <a:p>
            <a:pPr marL="457200" lvl="1" indent="0">
              <a:buNone/>
            </a:pPr>
            <a:r>
              <a:rPr lang="en-US" sz="3300" i="1" dirty="0" smtClean="0"/>
              <a:t> </a:t>
            </a:r>
            <a:endParaRPr lang="en-US" sz="3000" i="1" dirty="0" smtClean="0"/>
          </a:p>
          <a:p>
            <a:r>
              <a:rPr lang="en-US" sz="3500" b="1" dirty="0" smtClean="0"/>
              <a:t>Circumventing the topic of race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78244" y="0"/>
            <a:ext cx="9120005" cy="993757"/>
          </a:xfrm>
        </p:spPr>
        <p:txBody>
          <a:bodyPr/>
          <a:lstStyle/>
          <a:p>
            <a:r>
              <a:rPr lang="en-US" dirty="0" smtClean="0"/>
              <a:t>Problems Plaguing Minority Male Engagement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11476" t="13333" r="13857"/>
          <a:stretch/>
        </p:blipFill>
        <p:spPr>
          <a:xfrm>
            <a:off x="5711589" y="2265528"/>
            <a:ext cx="3110507" cy="26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1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1174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Premise</a:t>
            </a:r>
          </a:p>
          <a:p>
            <a:pPr lvl="1"/>
            <a:r>
              <a:rPr lang="en-US" sz="2800" dirty="0" smtClean="0"/>
              <a:t>Racism </a:t>
            </a:r>
            <a:r>
              <a:rPr lang="en-US" sz="2800" dirty="0"/>
              <a:t>is a common piece of our social fabric</a:t>
            </a:r>
          </a:p>
          <a:p>
            <a:pPr lvl="1"/>
            <a:r>
              <a:rPr lang="en-US" sz="2800" dirty="0"/>
              <a:t>Racism is aided and abetted by interest convergence </a:t>
            </a:r>
          </a:p>
          <a:p>
            <a:pPr lvl="1"/>
            <a:r>
              <a:rPr lang="en-US" sz="2800" dirty="0"/>
              <a:t>Racism is socially constructed</a:t>
            </a:r>
          </a:p>
          <a:p>
            <a:pPr lvl="1"/>
            <a:r>
              <a:rPr lang="en-US" sz="2800" dirty="0"/>
              <a:t>Racism must be challenged</a:t>
            </a:r>
          </a:p>
          <a:p>
            <a:pPr lvl="1"/>
            <a:r>
              <a:rPr lang="en-US" sz="2800" dirty="0"/>
              <a:t>Racism can be challenged by shared narratives, spaces, and priorities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8900"/>
            <a:ext cx="7429499" cy="1186847"/>
          </a:xfrm>
        </p:spPr>
        <p:txBody>
          <a:bodyPr>
            <a:normAutofit/>
          </a:bodyPr>
          <a:lstStyle/>
          <a:p>
            <a:r>
              <a:rPr lang="en-US" dirty="0" smtClean="0"/>
              <a:t>Theoretical Framework: Critical Race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356" y="1230587"/>
            <a:ext cx="8654143" cy="51806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b="1" u="sng" dirty="0" smtClean="0"/>
              <a:t>Common Themes</a:t>
            </a:r>
          </a:p>
          <a:p>
            <a:pPr lvl="1"/>
            <a:r>
              <a:rPr lang="en-US" sz="3200" dirty="0" smtClean="0"/>
              <a:t>Counterstorytelling</a:t>
            </a:r>
          </a:p>
          <a:p>
            <a:pPr marL="914400" lvl="2" indent="0">
              <a:buNone/>
            </a:pPr>
            <a:r>
              <a:rPr lang="en-US" sz="2400" i="1" dirty="0" smtClean="0"/>
              <a:t>Stories of the silenced</a:t>
            </a:r>
          </a:p>
          <a:p>
            <a:pPr lvl="1"/>
            <a:r>
              <a:rPr lang="en-US" sz="3200" dirty="0" smtClean="0"/>
              <a:t>Empathic Fallacy</a:t>
            </a:r>
          </a:p>
          <a:p>
            <a:pPr marL="914400" lvl="2" indent="0">
              <a:buNone/>
            </a:pPr>
            <a:r>
              <a:rPr lang="en-US" sz="2400" i="1" dirty="0" smtClean="0"/>
              <a:t>Belief that one narrative can change another</a:t>
            </a:r>
          </a:p>
          <a:p>
            <a:pPr lvl="1"/>
            <a:r>
              <a:rPr lang="en-US" sz="3200" dirty="0" smtClean="0"/>
              <a:t>Counterspace</a:t>
            </a:r>
          </a:p>
          <a:p>
            <a:pPr marL="914400" lvl="2" indent="0">
              <a:buNone/>
            </a:pPr>
            <a:r>
              <a:rPr lang="en-US" sz="2400" i="1" dirty="0" smtClean="0"/>
              <a:t>Save enclaves for underrepresented populations</a:t>
            </a:r>
          </a:p>
          <a:p>
            <a:pPr lvl="1"/>
            <a:r>
              <a:rPr lang="en-US" sz="3200" dirty="0" smtClean="0"/>
              <a:t>Interest Convergence</a:t>
            </a:r>
          </a:p>
          <a:p>
            <a:pPr marL="914400" lvl="2" indent="0">
              <a:buNone/>
            </a:pPr>
            <a:r>
              <a:rPr lang="en-US" sz="2400" i="1" dirty="0" smtClean="0"/>
              <a:t>Mainstream populations recognize minority interests only when mainstream populations are affected</a:t>
            </a:r>
          </a:p>
          <a:p>
            <a:pPr lvl="1"/>
            <a:r>
              <a:rPr lang="en-US" sz="3200" dirty="0" smtClean="0"/>
              <a:t>Cultural Pluralism </a:t>
            </a:r>
          </a:p>
          <a:p>
            <a:pPr marL="914400" lvl="2" indent="0">
              <a:buNone/>
            </a:pPr>
            <a:r>
              <a:rPr lang="en-US" sz="2400" i="1" dirty="0" smtClean="0"/>
              <a:t>Separate cultural existences in common space</a:t>
            </a:r>
          </a:p>
          <a:p>
            <a:pPr lvl="1"/>
            <a:r>
              <a:rPr lang="en-US" sz="3200" dirty="0" smtClean="0"/>
              <a:t>Racial Battle Fatigue</a:t>
            </a:r>
          </a:p>
          <a:p>
            <a:pPr marL="457200" lvl="1" indent="0">
              <a:buNone/>
            </a:pPr>
            <a:r>
              <a:rPr lang="en-US" sz="3200" dirty="0" smtClean="0"/>
              <a:t>	</a:t>
            </a:r>
            <a:r>
              <a:rPr lang="en-US" sz="2200" i="1" dirty="0" smtClean="0"/>
              <a:t>The physical and mental effects of coping with discrimination</a:t>
            </a:r>
            <a:endParaRPr lang="en-US" sz="3200" dirty="0" smtClean="0"/>
          </a:p>
          <a:p>
            <a:pPr marL="1371600" lvl="3" indent="0">
              <a:buNone/>
            </a:pPr>
            <a:endParaRPr lang="en-US" sz="2200" i="1" dirty="0" smtClean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59" y="41503"/>
            <a:ext cx="8008859" cy="1325563"/>
          </a:xfrm>
        </p:spPr>
        <p:txBody>
          <a:bodyPr/>
          <a:lstStyle/>
          <a:p>
            <a:r>
              <a:rPr lang="en-US" dirty="0" smtClean="0"/>
              <a:t>Critical Race Theory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3" y="4247498"/>
            <a:ext cx="8324509" cy="204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 smtClean="0"/>
              <a:t>Mission</a:t>
            </a:r>
            <a:r>
              <a:rPr lang="en-US" sz="3200" u="sng" dirty="0" smtClean="0"/>
              <a:t> </a:t>
            </a:r>
          </a:p>
          <a:p>
            <a:pPr marL="0" indent="0">
              <a:buNone/>
            </a:pPr>
            <a:r>
              <a:rPr lang="en-US" i="1" dirty="0" smtClean="0"/>
              <a:t>Through a lens of empowerment, project-based learning and dialogue, Project VOICE uses a broad based approach to developing successful habits of scholarship, adjusting to college life, fostering intellectual curiosity and demonstrating ethical student citizenship within and beyond the campus community.</a:t>
            </a:r>
            <a:endParaRPr lang="en-US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52400"/>
            <a:ext cx="8829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Project </a:t>
            </a:r>
            <a:r>
              <a:rPr lang="en-US" i="1" dirty="0" smtClean="0"/>
              <a:t>VOICE</a:t>
            </a:r>
            <a:r>
              <a:rPr lang="en-US" dirty="0" smtClean="0"/>
              <a:t>: Men of Color Engagement Initiative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390" t="10775" r="4016" b="36198"/>
          <a:stretch/>
        </p:blipFill>
        <p:spPr>
          <a:xfrm>
            <a:off x="1619109" y="1828800"/>
            <a:ext cx="5660123" cy="2457634"/>
          </a:xfrm>
          <a:prstGeom prst="rect">
            <a:avLst/>
          </a:prstGeom>
          <a:effectLst>
            <a:glow rad="228600">
              <a:schemeClr val="bg1">
                <a:lumMod val="9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252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1841954"/>
            <a:ext cx="47842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smtClean="0"/>
              <a:t>Goals</a:t>
            </a:r>
            <a:endParaRPr lang="en-US" sz="3200" b="1" u="sng" dirty="0"/>
          </a:p>
          <a:p>
            <a:pPr marL="457200" indent="-457200"/>
            <a:r>
              <a:rPr lang="en-US" dirty="0"/>
              <a:t>Improve overall student experience</a:t>
            </a:r>
          </a:p>
          <a:p>
            <a:pPr marL="457200" indent="-457200"/>
            <a:r>
              <a:rPr lang="en-US" dirty="0"/>
              <a:t>Influence campus engagement and involvement </a:t>
            </a:r>
          </a:p>
          <a:p>
            <a:pPr marL="457200" indent="-457200"/>
            <a:r>
              <a:rPr lang="en-US" dirty="0"/>
              <a:t>Provide outlet to articulate observations, hopes, fears, </a:t>
            </a:r>
            <a:r>
              <a:rPr lang="en-US" dirty="0" err="1"/>
              <a:t>etc</a:t>
            </a:r>
            <a:r>
              <a:rPr lang="en-US" dirty="0"/>
              <a:t> concerning campus and social world around them;</a:t>
            </a:r>
          </a:p>
          <a:p>
            <a:pPr marL="457200" indent="-457200"/>
            <a:r>
              <a:rPr lang="en-US" dirty="0"/>
              <a:t>Peer-to-peer mentorship </a:t>
            </a:r>
          </a:p>
          <a:p>
            <a:pPr marL="457200" indent="-457200"/>
            <a:r>
              <a:rPr lang="en-US" dirty="0"/>
              <a:t>Local outreach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" y="250826"/>
            <a:ext cx="8752115" cy="1325563"/>
          </a:xfrm>
        </p:spPr>
        <p:txBody>
          <a:bodyPr/>
          <a:lstStyle/>
          <a:p>
            <a:pPr algn="ctr"/>
            <a:r>
              <a:rPr lang="en-US" dirty="0" smtClean="0"/>
              <a:t>Project </a:t>
            </a:r>
            <a:r>
              <a:rPr lang="en-US" i="1" dirty="0" smtClean="0"/>
              <a:t>VOICE</a:t>
            </a:r>
            <a:r>
              <a:rPr lang="en-US" dirty="0" smtClean="0"/>
              <a:t>: Men of Color Engagement Initiative</a:t>
            </a:r>
            <a:endParaRPr lang="en-US" dirty="0"/>
          </a:p>
        </p:txBody>
      </p:sp>
      <p:pic>
        <p:nvPicPr>
          <p:cNvPr id="1026" name="Picture 2" descr="https://fbcdn-sphotos-a-a.akamaihd.net/hphotos-ak-ash3/t1.0-9/1479474_467616663355939_951902032_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17402" r="6792"/>
          <a:stretch/>
        </p:blipFill>
        <p:spPr bwMode="auto">
          <a:xfrm>
            <a:off x="4947558" y="2375354"/>
            <a:ext cx="4041035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4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837340" cy="4901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 smtClean="0"/>
              <a:t>Activities</a:t>
            </a:r>
            <a:endParaRPr lang="en-US" sz="4000" b="1" u="sng" dirty="0"/>
          </a:p>
          <a:p>
            <a:r>
              <a:rPr lang="en-US" i="1" dirty="0" smtClean="0"/>
              <a:t>FELLOWship Dinners</a:t>
            </a:r>
            <a:r>
              <a:rPr lang="en-US" dirty="0" smtClean="0"/>
              <a:t>  </a:t>
            </a:r>
          </a:p>
          <a:p>
            <a:r>
              <a:rPr lang="en-US" i="1" dirty="0" smtClean="0"/>
              <a:t>Brothers &amp; Bagels</a:t>
            </a:r>
            <a:r>
              <a:rPr lang="en-US" dirty="0" smtClean="0"/>
              <a:t>  </a:t>
            </a:r>
          </a:p>
          <a:p>
            <a:r>
              <a:rPr lang="en-US" i="1" dirty="0" smtClean="0"/>
              <a:t>On Point </a:t>
            </a:r>
            <a:r>
              <a:rPr lang="en-US" dirty="0" smtClean="0"/>
              <a:t>(monthly podcast) </a:t>
            </a:r>
          </a:p>
          <a:p>
            <a:r>
              <a:rPr lang="en-US" dirty="0" smtClean="0"/>
              <a:t>Information table at Women’s Center </a:t>
            </a:r>
            <a:r>
              <a:rPr lang="en-US" i="1" dirty="0" smtClean="0"/>
              <a:t>Take Back the Night</a:t>
            </a:r>
            <a:r>
              <a:rPr lang="en-US" dirty="0" smtClean="0"/>
              <a:t> event </a:t>
            </a:r>
          </a:p>
          <a:p>
            <a:r>
              <a:rPr lang="en-US" dirty="0" smtClean="0"/>
              <a:t>Spring football game field trip </a:t>
            </a:r>
          </a:p>
          <a:p>
            <a:r>
              <a:rPr lang="en-US" dirty="0" smtClean="0"/>
              <a:t>Men of color dinner and discussion event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</a:t>
            </a:r>
            <a:r>
              <a:rPr lang="en-US" i="1" dirty="0" smtClean="0"/>
              <a:t>VOICE</a:t>
            </a:r>
            <a:r>
              <a:rPr lang="en-US" dirty="0" smtClean="0"/>
              <a:t>: Men of Color Engagement Initiative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9312" y="1924335"/>
            <a:ext cx="3427827" cy="27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5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846" y="1809296"/>
            <a:ext cx="8903154" cy="2485118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Provides a new narrative and a powerful means</a:t>
            </a:r>
          </a:p>
          <a:p>
            <a:r>
              <a:rPr lang="en-US" sz="3200" dirty="0" smtClean="0"/>
              <a:t>People as counterspace</a:t>
            </a:r>
          </a:p>
          <a:p>
            <a:r>
              <a:rPr lang="en-US" sz="3200" dirty="0" smtClean="0"/>
              <a:t>Dialogue of </a:t>
            </a:r>
            <a:r>
              <a:rPr lang="en-US" sz="3200" i="1" dirty="0" smtClean="0"/>
              <a:t>Proactive vs. Reactive </a:t>
            </a:r>
          </a:p>
          <a:p>
            <a:r>
              <a:rPr lang="en-US" sz="3200" dirty="0" smtClean="0"/>
              <a:t>Ally development as common bond</a:t>
            </a:r>
          </a:p>
          <a:p>
            <a:r>
              <a:rPr lang="en-US" sz="3200" dirty="0" smtClean="0"/>
              <a:t>Our men are tired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155"/>
            <a:ext cx="7886700" cy="1325563"/>
          </a:xfrm>
        </p:spPr>
        <p:txBody>
          <a:bodyPr/>
          <a:lstStyle/>
          <a:p>
            <a:r>
              <a:rPr lang="en-US" dirty="0" smtClean="0"/>
              <a:t>Critical Race Theory and Project 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2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2" y="1325563"/>
            <a:ext cx="8245928" cy="4351338"/>
          </a:xfrm>
        </p:spPr>
        <p:txBody>
          <a:bodyPr/>
          <a:lstStyle/>
          <a:p>
            <a:r>
              <a:rPr lang="en-US" sz="3200" dirty="0" smtClean="0"/>
              <a:t>Does a new narrative reverse the old narrative?</a:t>
            </a:r>
          </a:p>
          <a:p>
            <a:r>
              <a:rPr lang="en-US" sz="3200" dirty="0" smtClean="0"/>
              <a:t>Men of Color as Muted Group?</a:t>
            </a:r>
          </a:p>
          <a:p>
            <a:r>
              <a:rPr lang="en-US" sz="3200" dirty="0" smtClean="0"/>
              <a:t>Shared accountability for Underrepresented populations</a:t>
            </a:r>
          </a:p>
          <a:p>
            <a:r>
              <a:rPr lang="en-US" sz="3200" dirty="0" smtClean="0"/>
              <a:t>Reviving this population</a:t>
            </a:r>
          </a:p>
          <a:p>
            <a:r>
              <a:rPr lang="en-US" sz="3200" dirty="0" smtClean="0"/>
              <a:t>Does Project </a:t>
            </a:r>
            <a:r>
              <a:rPr lang="en-US" sz="3200" i="1" dirty="0" smtClean="0"/>
              <a:t>VOICE </a:t>
            </a:r>
            <a:r>
              <a:rPr lang="en-US" sz="3200" dirty="0" smtClean="0"/>
              <a:t>fix racism?</a:t>
            </a:r>
            <a:endParaRPr lang="en-US" sz="3200" i="1" dirty="0" smtClean="0"/>
          </a:p>
          <a:p>
            <a:pPr marL="0" indent="0">
              <a:buNone/>
            </a:pPr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325563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 Check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273050" indent="-273050"/>
            <a:r>
              <a:rPr lang="en-US" sz="1400" dirty="0" err="1"/>
              <a:t>Astin</a:t>
            </a:r>
            <a:r>
              <a:rPr lang="en-US" sz="1400" dirty="0"/>
              <a:t>, A. W. (1999). Student involvement: A developmental theory for </a:t>
            </a:r>
            <a:r>
              <a:rPr lang="en-US" sz="1400" dirty="0" smtClean="0"/>
              <a:t>higher education</a:t>
            </a:r>
            <a:r>
              <a:rPr lang="en-US" sz="1400" dirty="0"/>
              <a:t>. </a:t>
            </a:r>
            <a:r>
              <a:rPr lang="en-US" sz="1400" i="1" dirty="0"/>
              <a:t>Journal </a:t>
            </a:r>
            <a:r>
              <a:rPr lang="en-US" sz="1400" i="1" dirty="0" smtClean="0"/>
              <a:t>of </a:t>
            </a:r>
            <a:r>
              <a:rPr lang="en-US" sz="1400" i="1" dirty="0"/>
              <a:t>College Student Development, 40</a:t>
            </a:r>
            <a:r>
              <a:rPr lang="en-US" sz="1400" dirty="0"/>
              <a:t>(5), 518-529. </a:t>
            </a:r>
          </a:p>
          <a:p>
            <a:pPr marL="273050" indent="-273050"/>
            <a:r>
              <a:rPr lang="en-US" sz="1400" dirty="0" smtClean="0"/>
              <a:t>Baker, C. N. (2008). Under-represented college students and extracurricular involvement: The effects of various student organizations on academic performance. </a:t>
            </a:r>
            <a:r>
              <a:rPr lang="en-US" sz="1400" i="1" dirty="0" smtClean="0"/>
              <a:t>Social Psychology Education, 11</a:t>
            </a:r>
            <a:r>
              <a:rPr lang="en-US" sz="1400" dirty="0" smtClean="0"/>
              <a:t>, 273-298. </a:t>
            </a:r>
          </a:p>
          <a:p>
            <a:pPr marL="273050" indent="-273050"/>
            <a:r>
              <a:rPr lang="en-US" sz="1400" dirty="0" err="1" smtClean="0"/>
              <a:t>Davalos</a:t>
            </a:r>
            <a:r>
              <a:rPr lang="en-US" sz="1400" dirty="0" smtClean="0"/>
              <a:t>, D. B., Chavez, E. L., &amp; </a:t>
            </a:r>
            <a:r>
              <a:rPr lang="en-US" sz="1400" dirty="0" err="1" smtClean="0"/>
              <a:t>Guardiola</a:t>
            </a:r>
            <a:r>
              <a:rPr lang="en-US" sz="1400" dirty="0" smtClean="0"/>
              <a:t>, R. J. (1999). The effects of extracurricular activity, ethnic identiﬁcation, and perception of school on student dropout rates. Hispanic Journal of Behavioral Sciences, 21, 61–77.</a:t>
            </a:r>
          </a:p>
          <a:p>
            <a:pPr marL="273050" indent="-273050"/>
            <a:r>
              <a:rPr lang="en-US" sz="1400" dirty="0" err="1" smtClean="0"/>
              <a:t>Feagin</a:t>
            </a:r>
            <a:r>
              <a:rPr lang="en-US" sz="1400" dirty="0" smtClean="0"/>
              <a:t>, J. R., Vera, H., &amp; Imani, N. (1996). The agony of education: Black students at white colleges and universities. New York: Routledge.</a:t>
            </a:r>
          </a:p>
          <a:p>
            <a:pPr marL="273050" indent="-273050"/>
            <a:r>
              <a:rPr lang="en-US" sz="1400" dirty="0" smtClean="0"/>
              <a:t>Fischer, M. J. (2007). Settling into campus life: Differences by Race/Ethnicity in college involvement and outcomes. Journal of Higher Education, 78, 125–161.</a:t>
            </a:r>
          </a:p>
          <a:p>
            <a:pPr marL="273050" indent="-273050"/>
            <a:r>
              <a:rPr lang="en-US" sz="1400" dirty="0" smtClean="0"/>
              <a:t>Harris</a:t>
            </a:r>
            <a:r>
              <a:rPr lang="en-US" sz="1400" dirty="0"/>
              <a:t>, F. (2008). Deconstructing masculinity: A qualitative study of college men's masculine </a:t>
            </a:r>
            <a:r>
              <a:rPr lang="en-US" sz="1400" dirty="0" smtClean="0"/>
              <a:t>conceptualizations </a:t>
            </a:r>
            <a:r>
              <a:rPr lang="en-US" sz="1400" dirty="0"/>
              <a:t>and gender performance. </a:t>
            </a:r>
            <a:r>
              <a:rPr lang="en-US" sz="1400" i="1" dirty="0"/>
              <a:t>NASPA Journal, 45</a:t>
            </a:r>
            <a:r>
              <a:rPr lang="en-US" sz="1400" dirty="0"/>
              <a:t>(4), 453-474.</a:t>
            </a:r>
          </a:p>
          <a:p>
            <a:pPr marL="273050" indent="-273050"/>
            <a:r>
              <a:rPr lang="en-US" sz="1400" dirty="0"/>
              <a:t>Harris, F., &amp; Struve, L. (2009). Gents, jerks, and jocks: What male students learn about masculinity </a:t>
            </a:r>
            <a:r>
              <a:rPr lang="en-US" sz="1400" dirty="0" smtClean="0"/>
              <a:t>n </a:t>
            </a:r>
            <a:r>
              <a:rPr lang="en-US" sz="1400" dirty="0"/>
              <a:t>college. </a:t>
            </a:r>
            <a:r>
              <a:rPr lang="en-US" sz="1400" i="1" dirty="0"/>
              <a:t>About Campus, 14</a:t>
            </a:r>
            <a:r>
              <a:rPr lang="en-US" sz="1400" dirty="0"/>
              <a:t>(3), 2-9. </a:t>
            </a:r>
          </a:p>
          <a:p>
            <a:pPr marL="273050" indent="-273050"/>
            <a:r>
              <a:rPr lang="en-US" sz="1400" dirty="0" smtClean="0"/>
              <a:t>Hurtado, S. (1992). The campus racial climate: Contexts of conﬂict. Journal of Higher Education, 63, 539–569.</a:t>
            </a:r>
          </a:p>
        </p:txBody>
      </p:sp>
    </p:spTree>
    <p:extLst>
      <p:ext uri="{BB962C8B-B14F-4D97-AF65-F5344CB8AC3E}">
        <p14:creationId xmlns:p14="http://schemas.microsoft.com/office/powerpoint/2010/main" val="24157151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Johnson, A. (2001). </a:t>
            </a:r>
            <a:r>
              <a:rPr lang="en-US" sz="1400" i="1" dirty="0"/>
              <a:t>The gender knot: Unlocking our patriarchal legacy</a:t>
            </a:r>
            <a:r>
              <a:rPr lang="en-US" sz="1400" dirty="0"/>
              <a:t>. Philadelphia, PA: Temple University </a:t>
            </a:r>
            <a:r>
              <a:rPr lang="en-US" sz="1400" dirty="0" smtClean="0"/>
              <a:t>Press.</a:t>
            </a:r>
          </a:p>
          <a:p>
            <a:r>
              <a:rPr lang="en-US" sz="1400" dirty="0" err="1" smtClean="0"/>
              <a:t>Kuh</a:t>
            </a:r>
            <a:r>
              <a:rPr lang="en-US" sz="1400" dirty="0"/>
              <a:t>, G. D., </a:t>
            </a:r>
            <a:r>
              <a:rPr lang="en-US" sz="1400" dirty="0" err="1"/>
              <a:t>Schuh</a:t>
            </a:r>
            <a:r>
              <a:rPr lang="en-US" sz="1400" dirty="0"/>
              <a:t>, J. H., Whitt, E. J., and Associates (1991). Involving Colleges:  </a:t>
            </a:r>
            <a:r>
              <a:rPr lang="en-US" sz="1400" dirty="0" smtClean="0"/>
              <a:t>   Encouraging Student Learning and Personal Development Through Out-of-Class Experiences, </a:t>
            </a:r>
            <a:r>
              <a:rPr lang="en-US" sz="1400" dirty="0" err="1" smtClean="0"/>
              <a:t>Jossey</a:t>
            </a:r>
            <a:r>
              <a:rPr lang="en-US" sz="1400" dirty="0" smtClean="0"/>
              <a:t>-Bass, San Francisco.</a:t>
            </a:r>
            <a:endParaRPr lang="en-US" sz="1400" dirty="0"/>
          </a:p>
          <a:p>
            <a:r>
              <a:rPr lang="en-US" sz="1400" dirty="0" smtClean="0"/>
              <a:t>Laker</a:t>
            </a:r>
            <a:r>
              <a:rPr lang="en-US" sz="1400" dirty="0"/>
              <a:t>, J. A. (2011). Inviting and inspiring men to learn: Gendered pedagogical </a:t>
            </a:r>
            <a:br>
              <a:rPr lang="en-US" sz="1400" dirty="0"/>
            </a:br>
            <a:r>
              <a:rPr lang="en-US" sz="1400" dirty="0"/>
              <a:t>     considerations for undergraduate teaching and learning environments. In J. A. </a:t>
            </a:r>
            <a:br>
              <a:rPr lang="en-US" sz="1400" dirty="0"/>
            </a:br>
            <a:r>
              <a:rPr lang="en-US" sz="1400" dirty="0"/>
              <a:t>     Laker &amp; T. Davis (Eds.), </a:t>
            </a:r>
            <a:r>
              <a:rPr lang="en-US" sz="1400" i="1" dirty="0"/>
              <a:t>Masculinities in higher education: Theoretical and </a:t>
            </a:r>
            <a:br>
              <a:rPr lang="en-US" sz="1400" i="1" dirty="0"/>
            </a:br>
            <a:r>
              <a:rPr lang="en-US" sz="1400" i="1" dirty="0"/>
              <a:t>     practical considerations</a:t>
            </a:r>
            <a:r>
              <a:rPr lang="en-US" sz="1400" dirty="0"/>
              <a:t>. New York, NY: Routledge.</a:t>
            </a:r>
          </a:p>
          <a:p>
            <a:r>
              <a:rPr lang="en-US" sz="1400" dirty="0" err="1"/>
              <a:t>Nagasawa</a:t>
            </a:r>
            <a:r>
              <a:rPr lang="en-US" sz="1400" dirty="0"/>
              <a:t>, R., &amp; Wong, P. (1999). A theory of minority students’ survival in college. </a:t>
            </a:r>
            <a:br>
              <a:rPr lang="en-US" sz="1400" dirty="0"/>
            </a:br>
            <a:r>
              <a:rPr lang="en-US" sz="1400" dirty="0"/>
              <a:t>     Sociological Inquiry, 69, 76–90.</a:t>
            </a:r>
          </a:p>
          <a:p>
            <a:r>
              <a:rPr lang="en-US" sz="1400" dirty="0"/>
              <a:t>National Survey of Student Engagement (NSSE). (2009). Retrieved from </a:t>
            </a:r>
            <a:br>
              <a:rPr lang="en-US" sz="1400" dirty="0"/>
            </a:br>
            <a:r>
              <a:rPr lang="en-US" sz="1400" dirty="0"/>
              <a:t>     http://nsse.iub.edu/ 2009_Institutional_Report/pdf/ </a:t>
            </a:r>
            <a:br>
              <a:rPr lang="en-US" sz="1400" dirty="0"/>
            </a:br>
            <a:r>
              <a:rPr lang="en-US" sz="1400" dirty="0"/>
              <a:t>     2009%20Grand%20Means%20Class%20and%20Gender.pdf</a:t>
            </a:r>
          </a:p>
          <a:p>
            <a:r>
              <a:rPr lang="en-US" sz="1400" dirty="0" err="1"/>
              <a:t>Pascarella</a:t>
            </a:r>
            <a:r>
              <a:rPr lang="en-US" sz="1400" dirty="0"/>
              <a:t>, E. T., &amp; </a:t>
            </a:r>
            <a:r>
              <a:rPr lang="en-US" sz="1400" dirty="0" err="1"/>
              <a:t>Terenzini</a:t>
            </a:r>
            <a:r>
              <a:rPr lang="en-US" sz="1400" dirty="0"/>
              <a:t>, P. (2005). </a:t>
            </a:r>
            <a:r>
              <a:rPr lang="en-US" sz="1400" i="1" dirty="0"/>
              <a:t>How college affects students: A third decade </a:t>
            </a:r>
            <a:br>
              <a:rPr lang="en-US" sz="1400" i="1" dirty="0"/>
            </a:br>
            <a:r>
              <a:rPr lang="en-US" sz="1400" i="1" dirty="0"/>
              <a:t>     of research</a:t>
            </a:r>
            <a:r>
              <a:rPr lang="en-US" sz="1400" dirty="0"/>
              <a:t> (Vol. 2). San Francisco, CA: </a:t>
            </a:r>
            <a:r>
              <a:rPr lang="en-US" sz="1400" dirty="0" err="1"/>
              <a:t>Jossey</a:t>
            </a:r>
            <a:r>
              <a:rPr lang="en-US" sz="1400" dirty="0"/>
              <a:t>-Bass Publishers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4231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400" dirty="0"/>
              <a:t>Smith, S., &amp; Moore, M. (2002). Expectations of campus racial climate and social </a:t>
            </a:r>
            <a:br>
              <a:rPr lang="en-US" sz="1400" dirty="0"/>
            </a:br>
            <a:r>
              <a:rPr lang="en-US" sz="1400" dirty="0"/>
              <a:t>     adjustment among </a:t>
            </a:r>
            <a:r>
              <a:rPr lang="en-US" sz="1400" dirty="0" err="1"/>
              <a:t>african</a:t>
            </a:r>
            <a:r>
              <a:rPr lang="en-US" sz="1400" dirty="0"/>
              <a:t> </a:t>
            </a:r>
            <a:r>
              <a:rPr lang="en-US" sz="1400" dirty="0" err="1"/>
              <a:t>american</a:t>
            </a:r>
            <a:r>
              <a:rPr lang="en-US" sz="1400" dirty="0"/>
              <a:t> college students. In: W. Allen, M. Spencer, </a:t>
            </a:r>
            <a:br>
              <a:rPr lang="en-US" sz="1400" dirty="0"/>
            </a:br>
            <a:r>
              <a:rPr lang="en-US" sz="1400" dirty="0"/>
              <a:t>     &amp; C. O’Conner (Eds.), African American education: Race community, inequality, </a:t>
            </a:r>
            <a:br>
              <a:rPr lang="en-US" sz="1400" dirty="0"/>
            </a:br>
            <a:r>
              <a:rPr lang="en-US" sz="1400" dirty="0"/>
              <a:t>     and achievement (pp. 93–118). NY: </a:t>
            </a:r>
            <a:r>
              <a:rPr lang="en-US" sz="1400" dirty="0" err="1"/>
              <a:t>Elsever</a:t>
            </a:r>
            <a:r>
              <a:rPr lang="en-US" sz="1400" dirty="0"/>
              <a:t> Science Ltd.</a:t>
            </a:r>
          </a:p>
          <a:p>
            <a:r>
              <a:rPr lang="en-US" sz="1400" dirty="0"/>
              <a:t>Weaver-Hightower, M. B. (2010). Where the guys are: Males in higher education. </a:t>
            </a:r>
            <a:br>
              <a:rPr lang="en-US" sz="1400" dirty="0"/>
            </a:br>
            <a:r>
              <a:rPr lang="en-US" sz="1400" dirty="0"/>
              <a:t>     </a:t>
            </a:r>
            <a:r>
              <a:rPr lang="en-US" sz="1400" i="1" dirty="0"/>
              <a:t>Change</a:t>
            </a:r>
            <a:r>
              <a:rPr lang="en-US" sz="1400" dirty="0"/>
              <a:t>, 29-35.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56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762000"/>
            <a:ext cx="7886700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Jackson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, J.F.L., &amp; Daniels, B.D. (2004).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Summary Report: Race, Gender, Length of Employment and NASPA IV East: A Regional Perspective within a National Context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, Madison, Wisconsin, University of Wisconsin System, The Institute on Race and Ethnicity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Jackson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, J.F.L. (2003).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Engagement, Retention, and Advancement for Administrators of Color in Higher and Postsecondary Education: A Summary Report,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Madison, Wisconsin, University of Wisconsin System, The Institute on Race and Ethnicity.</a:t>
            </a:r>
          </a:p>
          <a:p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Delgado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, R., &amp;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Stefancic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, J. (2011).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Critical race theory: An introduction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. New York: NYU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Press.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sz="1600" i="0" u="none" strike="noStrike" baseline="0" dirty="0" smtClean="0">
                <a:latin typeface="Calibri" panose="020F0502020204030204" pitchFamily="34" charset="0"/>
                <a:cs typeface="Arial" panose="020B0604020202020204" pitchFamily="34" charset="0"/>
              </a:rPr>
              <a:t>Harper, S. R. (2006a). </a:t>
            </a:r>
            <a:r>
              <a:rPr lang="en-US" sz="1600" i="1" u="none" strike="noStrike" baseline="0" dirty="0" smtClean="0">
                <a:latin typeface="Calibri" panose="020F0502020204030204" pitchFamily="34" charset="0"/>
                <a:cs typeface="Arial" panose="020B0604020202020204" pitchFamily="34" charset="0"/>
              </a:rPr>
              <a:t>Black male students at public universities in the U.S.: Status, trends and implications for policy and practice. </a:t>
            </a:r>
            <a:r>
              <a:rPr lang="en-US" sz="1600" i="0" u="none" strike="noStrike" baseline="0" dirty="0" smtClean="0">
                <a:latin typeface="Calibri" panose="020F0502020204030204" pitchFamily="34" charset="0"/>
                <a:cs typeface="Arial" panose="020B0604020202020204" pitchFamily="34" charset="0"/>
              </a:rPr>
              <a:t>Washington, DC: Joint Center for Political and Economic Studies.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Harper</a:t>
            </a: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, S. R. (2012). Black male student success in higher education: A report from the National Black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Male College </a:t>
            </a: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Achievement Study. Philadelphia: University of Pennsylvania , Center for the Study of Race and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Equity in </a:t>
            </a:r>
            <a:r>
              <a:rPr lang="en-US" sz="1600" dirty="0">
                <a:latin typeface="Calibri" panose="020F0502020204030204" pitchFamily="34" charset="0"/>
                <a:cs typeface="Arial" panose="020B0604020202020204" pitchFamily="34" charset="0"/>
              </a:rPr>
              <a:t>Education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Pittman, E (2014). Helping young Black, Latino men succeed through support and challenging stereotypes. </a:t>
            </a:r>
            <a:r>
              <a:rPr lang="en-US" sz="16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Diversity Issues in Higher Education . Retrieved from http://diverseeducation.com/article/61114.</a:t>
            </a:r>
          </a:p>
          <a:p>
            <a:r>
              <a:rPr lang="en-US" sz="1600" dirty="0">
                <a:latin typeface="Calibri" panose="020F0502020204030204" pitchFamily="34" charset="0"/>
              </a:rPr>
              <a:t>Saenz, V. </a:t>
            </a:r>
            <a:r>
              <a:rPr lang="en-US" sz="1600" dirty="0" smtClean="0">
                <a:latin typeface="Calibri" panose="020F0502020204030204" pitchFamily="34" charset="0"/>
              </a:rPr>
              <a:t>B., &amp; </a:t>
            </a:r>
            <a:r>
              <a:rPr lang="en-US" sz="1600" dirty="0" err="1" smtClean="0">
                <a:latin typeface="Calibri" panose="020F0502020204030204" pitchFamily="34" charset="0"/>
              </a:rPr>
              <a:t>Ponjuan</a:t>
            </a:r>
            <a:r>
              <a:rPr lang="en-US" sz="1600" dirty="0" smtClean="0">
                <a:latin typeface="Calibri" panose="020F0502020204030204" pitchFamily="34" charset="0"/>
              </a:rPr>
              <a:t>, L. (2011). </a:t>
            </a:r>
            <a:r>
              <a:rPr lang="en-US" sz="1600" i="1" dirty="0" smtClean="0">
                <a:latin typeface="Calibri" panose="020F0502020204030204" pitchFamily="34" charset="0"/>
              </a:rPr>
              <a:t>Men of color: Ensuring the academic success of Latino males in higher education</a:t>
            </a:r>
            <a:r>
              <a:rPr lang="en-US" sz="1600" dirty="0" smtClean="0">
                <a:latin typeface="Calibri" panose="020F0502020204030204" pitchFamily="34" charset="0"/>
              </a:rPr>
              <a:t>. Washington, DC: The Institute </a:t>
            </a:r>
            <a:r>
              <a:rPr lang="en-US" sz="1600" dirty="0">
                <a:latin typeface="Calibri" panose="020F0502020204030204" pitchFamily="34" charset="0"/>
              </a:rPr>
              <a:t>for Higher Education Policy.</a:t>
            </a:r>
          </a:p>
          <a:p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Stewart, P. (2014). Too many women or not enough men? </a:t>
            </a:r>
            <a:r>
              <a:rPr lang="en-US" sz="1600" i="1" dirty="0" smtClean="0">
                <a:latin typeface="Calibri" panose="020F0502020204030204" pitchFamily="34" charset="0"/>
                <a:cs typeface="Arial" panose="020B0604020202020204" pitchFamily="34" charset="0"/>
              </a:rPr>
              <a:t>Diversity Issues in Higher Education, 31 (3), </a:t>
            </a:r>
            <a:r>
              <a:rPr lang="en-US" sz="1600" dirty="0" smtClean="0">
                <a:latin typeface="Calibri" panose="020F0502020204030204" pitchFamily="34" charset="0"/>
                <a:cs typeface="Arial" panose="020B0604020202020204" pitchFamily="34" charset="0"/>
              </a:rPr>
              <a:t>pp 46-48.</a:t>
            </a:r>
          </a:p>
          <a:p>
            <a:endParaRPr lang="en-US" sz="1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32556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6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 and Student Engagement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Increased Student Engagement Leads to: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Increased Learning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Higher Retention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Increased Student Satisfaction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Higher Completion Rates</a:t>
            </a:r>
            <a:endParaRPr lang="en-US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(</a:t>
            </a:r>
            <a:r>
              <a:rPr lang="en-US" sz="2400" dirty="0" err="1" smtClean="0"/>
              <a:t>Astin</a:t>
            </a:r>
            <a:r>
              <a:rPr lang="en-US" sz="2400" dirty="0" smtClean="0"/>
              <a:t>, 1999; </a:t>
            </a:r>
            <a:r>
              <a:rPr lang="en-US" sz="2400" dirty="0" err="1" smtClean="0"/>
              <a:t>Davalos</a:t>
            </a:r>
            <a:r>
              <a:rPr lang="en-US" sz="2400" dirty="0" smtClean="0"/>
              <a:t> et al., 1999; Fischer, 2007; </a:t>
            </a:r>
            <a:r>
              <a:rPr lang="en-US" sz="2400" dirty="0" err="1" smtClean="0"/>
              <a:t>Kuh</a:t>
            </a:r>
            <a:r>
              <a:rPr lang="en-US" sz="2400" dirty="0" smtClean="0"/>
              <a:t> et al., 1991;  Tinto, 1993)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College Men and Engagement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819399"/>
          </a:xfrm>
        </p:spPr>
        <p:txBody>
          <a:bodyPr/>
          <a:lstStyle/>
          <a:p>
            <a:pPr eaLnBrk="1" hangingPunct="1"/>
            <a:r>
              <a:rPr lang="en-US" dirty="0" smtClean="0"/>
              <a:t>College men are especially prone to these trends of student engagement. (</a:t>
            </a:r>
            <a:r>
              <a:rPr lang="en-US" dirty="0" err="1" smtClean="0"/>
              <a:t>Laker</a:t>
            </a:r>
            <a:r>
              <a:rPr lang="en-US" dirty="0" smtClean="0"/>
              <a:t>, 2011)</a:t>
            </a:r>
          </a:p>
          <a:p>
            <a:pPr eaLnBrk="1" hangingPunct="1"/>
            <a:r>
              <a:rPr lang="en-US" dirty="0" smtClean="0"/>
              <a:t>Many HE institutions perpetuate gender stereotypes of college men.  (Johnson, 2001)</a:t>
            </a:r>
          </a:p>
          <a:p>
            <a:pPr eaLnBrk="1" hangingPunct="1"/>
            <a:r>
              <a:rPr lang="en-US" dirty="0" smtClean="0"/>
              <a:t>College men typically will not ask for help.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4648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NSSE and Male Engagement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College males excel over females in only about 1/3 of the categories of engagement.  </a:t>
            </a:r>
          </a:p>
          <a:p>
            <a:pPr lvl="1"/>
            <a:r>
              <a:rPr lang="en-US" dirty="0" smtClean="0"/>
              <a:t>Examples are exercising and relaxing (NSSE, 2009).  </a:t>
            </a:r>
          </a:p>
          <a:p>
            <a:r>
              <a:rPr lang="en-US" dirty="0" smtClean="0"/>
              <a:t>Men are less engaged in 2/3 of categories, including ones of academic and long-term developmental importance (Weaver-Hightower, 2010):</a:t>
            </a:r>
          </a:p>
          <a:p>
            <a:pPr lvl="1"/>
            <a:r>
              <a:rPr lang="en-US" dirty="0" smtClean="0"/>
              <a:t>Participating in study abroad</a:t>
            </a:r>
          </a:p>
          <a:p>
            <a:pPr lvl="1"/>
            <a:r>
              <a:rPr lang="en-US" dirty="0" smtClean="0"/>
              <a:t>Coming to class prepared</a:t>
            </a:r>
          </a:p>
          <a:p>
            <a:pPr lvl="1"/>
            <a:r>
              <a:rPr lang="en-US" dirty="0" smtClean="0"/>
              <a:t>Participating in civic/community outreach</a:t>
            </a:r>
          </a:p>
          <a:p>
            <a:pPr lvl="1"/>
            <a:r>
              <a:rPr lang="en-US" dirty="0" smtClean="0"/>
              <a:t>Reading books outside of those required for coursework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NSSE and Male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Men who choose not to become involved in these and other co-curricular programs limit their opportunities for productive engagement in college (Harris &amp; Struve, 2009) and, as a result, threaten their long-term academic success.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Complicating Perceptions of Men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1716</TotalTime>
  <Words>1804</Words>
  <Application>Microsoft Office PowerPoint</Application>
  <PresentationFormat>On-screen Show (4:3)</PresentationFormat>
  <Paragraphs>188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Oriel</vt:lpstr>
      <vt:lpstr>Composite</vt:lpstr>
      <vt:lpstr>Involvement, Gender, and the Color Line: Reinventing Male Student Engagement</vt:lpstr>
      <vt:lpstr>Introductions</vt:lpstr>
      <vt:lpstr>Perception Check</vt:lpstr>
      <vt:lpstr>Men and Student Engagement</vt:lpstr>
      <vt:lpstr>Student Engagement</vt:lpstr>
      <vt:lpstr>College Men and Engagement</vt:lpstr>
      <vt:lpstr>NSSE and Male Engagement</vt:lpstr>
      <vt:lpstr>NSSE and Male Engagement</vt:lpstr>
      <vt:lpstr>Complicating Perceptions of Men</vt:lpstr>
      <vt:lpstr>Men as Gendered Beings</vt:lpstr>
      <vt:lpstr>Masculinities</vt:lpstr>
      <vt:lpstr>Overheard @ Student Affairs Conferences</vt:lpstr>
      <vt:lpstr>Perceptions of Men</vt:lpstr>
      <vt:lpstr>Men’s Perceptions of Masculinity</vt:lpstr>
      <vt:lpstr>Men’s Perceptions of Masculinity</vt:lpstr>
      <vt:lpstr>Starting Points for Men</vt:lpstr>
      <vt:lpstr>Starting Points for Men</vt:lpstr>
      <vt:lpstr>Delta Pi Chapter, Theta Chi Fraternity</vt:lpstr>
      <vt:lpstr>Take action to help your college men succeed. </vt:lpstr>
      <vt:lpstr>Pass the Mic: Project VOICE at  The University of Scranton</vt:lpstr>
      <vt:lpstr>PowerPoint Presentation</vt:lpstr>
      <vt:lpstr>Problems Plaguing Minority Male Engagement</vt:lpstr>
      <vt:lpstr>Theoretical Framework: Critical Race Theory</vt:lpstr>
      <vt:lpstr>Critical Race Theory </vt:lpstr>
      <vt:lpstr>PowerPoint Presentation</vt:lpstr>
      <vt:lpstr>Project VOICE: Men of Color Engagement Initiative</vt:lpstr>
      <vt:lpstr>Project VOICE: Men of Color Engagement Initiative </vt:lpstr>
      <vt:lpstr>Critical Race Theory and Project VOICE</vt:lpstr>
      <vt:lpstr>Discussion</vt:lpstr>
      <vt:lpstr>References</vt:lpstr>
      <vt:lpstr>References</vt:lpstr>
      <vt:lpstr>References</vt:lpstr>
      <vt:lpstr>References</vt:lpstr>
    </vt:vector>
  </TitlesOfParts>
  <Company>Indiana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Jacob Isaacs</dc:creator>
  <cp:lastModifiedBy>Jacob Isaacs</cp:lastModifiedBy>
  <cp:revision>83</cp:revision>
  <dcterms:created xsi:type="dcterms:W3CDTF">2014-03-29T00:55:28Z</dcterms:created>
  <dcterms:modified xsi:type="dcterms:W3CDTF">2014-04-04T13:55:34Z</dcterms:modified>
</cp:coreProperties>
</file>