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4"/>
    <p:sldMasterId id="2147483649" r:id="rId5"/>
    <p:sldMasterId id="2147483650" r:id="rId6"/>
    <p:sldMasterId id="2147483651" r:id="rId7"/>
  </p:sldMasterIdLst>
  <p:notesMasterIdLst>
    <p:notesMasterId r:id="rId32"/>
  </p:notesMasterIdLst>
  <p:sldIdLst>
    <p:sldId id="275" r:id="rId8"/>
    <p:sldId id="276" r:id="rId9"/>
    <p:sldId id="256" r:id="rId10"/>
    <p:sldId id="257" r:id="rId11"/>
    <p:sldId id="258" r:id="rId12"/>
    <p:sldId id="259" r:id="rId13"/>
    <p:sldId id="260" r:id="rId14"/>
    <p:sldId id="261" r:id="rId15"/>
    <p:sldId id="262" r:id="rId16"/>
    <p:sldId id="263" r:id="rId17"/>
    <p:sldId id="264" r:id="rId18"/>
    <p:sldId id="281" r:id="rId19"/>
    <p:sldId id="266" r:id="rId20"/>
    <p:sldId id="267" r:id="rId21"/>
    <p:sldId id="268" r:id="rId22"/>
    <p:sldId id="282" r:id="rId23"/>
    <p:sldId id="283" r:id="rId24"/>
    <p:sldId id="269" r:id="rId25"/>
    <p:sldId id="270" r:id="rId26"/>
    <p:sldId id="271" r:id="rId27"/>
    <p:sldId id="272" r:id="rId28"/>
    <p:sldId id="274" r:id="rId29"/>
    <p:sldId id="278" r:id="rId30"/>
    <p:sldId id="279" r:id="rId31"/>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228600" indent="2286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457200" indent="4572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685800" indent="6858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914400" indent="914400" algn="l" defTabSz="584200"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559" autoAdjust="0"/>
    <p:restoredTop sz="75420" autoAdjust="0"/>
  </p:normalViewPr>
  <p:slideViewPr>
    <p:cSldViewPr>
      <p:cViewPr varScale="1">
        <p:scale>
          <a:sx n="60" d="100"/>
          <a:sy n="60" d="100"/>
        </p:scale>
        <p:origin x="2340" y="78"/>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1881526109"/>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p:sp>
      <p:sp>
        <p:nvSpPr>
          <p:cNvPr id="6147"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60015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p:sp>
      <p:sp>
        <p:nvSpPr>
          <p:cNvPr id="24579"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dirty="0" smtClean="0">
                <a:solidFill>
                  <a:srgbClr val="000000"/>
                </a:solidFill>
                <a:effectLst/>
                <a:latin typeface="Avenir Roman" charset="0"/>
                <a:ea typeface="Avenir Roman" charset="0"/>
                <a:cs typeface="Avenir Roman" charset="0"/>
                <a:sym typeface="Avenir Roman" charset="0"/>
              </a:rPr>
              <a:t>As you’ll see, we have three areas that we focus on with our students: Discernment, Action and Preparation and Transition</a:t>
            </a:r>
          </a:p>
          <a:p>
            <a:endParaRPr lang="en-US" dirty="0" smtClean="0"/>
          </a:p>
        </p:txBody>
      </p:sp>
    </p:spTree>
    <p:extLst>
      <p:ext uri="{BB962C8B-B14F-4D97-AF65-F5344CB8AC3E}">
        <p14:creationId xmlns:p14="http://schemas.microsoft.com/office/powerpoint/2010/main" val="1042516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sz="2400" kern="1200" dirty="0" smtClean="0">
                <a:solidFill>
                  <a:srgbClr val="000000"/>
                </a:solidFill>
                <a:effectLst/>
                <a:latin typeface="Avenir Roman" charset="0"/>
                <a:ea typeface="Avenir Roman" charset="0"/>
                <a:cs typeface="Avenir Roman" charset="0"/>
                <a:sym typeface="Avenir Roman" charset="0"/>
              </a:rPr>
              <a:t>Our focus is to provide our target students with an opportunity to engage in critical reflection in a way that allows them to create a career path rooted in their identity and values. We work with students to help them understand how who they are as first-gen students impacts their major and/or career choice. EX:</a:t>
            </a:r>
          </a:p>
          <a:p>
            <a:pPr lvl="0"/>
            <a:r>
              <a:rPr lang="en-US" sz="2400" kern="1200" dirty="0" smtClean="0">
                <a:solidFill>
                  <a:srgbClr val="000000"/>
                </a:solidFill>
                <a:effectLst/>
                <a:latin typeface="Avenir Roman" charset="0"/>
                <a:ea typeface="Avenir Roman" charset="0"/>
                <a:cs typeface="Avenir Roman" charset="0"/>
                <a:sym typeface="Avenir Roman" charset="0"/>
              </a:rPr>
              <a:t>1:1 experiences (individualized Career Coaching)</a:t>
            </a:r>
          </a:p>
          <a:p>
            <a:pPr lvl="0"/>
            <a:r>
              <a:rPr lang="en-US" sz="2400" kern="1200" dirty="0" smtClean="0">
                <a:solidFill>
                  <a:srgbClr val="000000"/>
                </a:solidFill>
                <a:effectLst/>
                <a:latin typeface="Avenir Roman" charset="0"/>
                <a:ea typeface="Avenir Roman" charset="0"/>
                <a:cs typeface="Avenir Roman" charset="0"/>
                <a:sym typeface="Avenir Roman" charset="0"/>
              </a:rPr>
              <a:t>as well as small group cohort experiences (UIP 240 or Career Academy</a:t>
            </a:r>
          </a:p>
          <a:p>
            <a:pPr eaLnBrk="1">
              <a:spcBef>
                <a:spcPts val="1400"/>
              </a:spcBef>
            </a:pPr>
            <a:endParaRPr lang="en-US" sz="2100" b="1" dirty="0" smtClean="0"/>
          </a:p>
          <a:p>
            <a:pPr eaLnBrk="1">
              <a:spcBef>
                <a:spcPts val="1400"/>
              </a:spcBef>
            </a:pPr>
            <a:endParaRPr lang="en-US" sz="2100" b="1" dirty="0" smtClean="0"/>
          </a:p>
          <a:p>
            <a:pPr eaLnBrk="1">
              <a:spcBef>
                <a:spcPts val="1400"/>
              </a:spcBef>
            </a:pPr>
            <a:r>
              <a:rPr lang="en-US" sz="2100" b="1" dirty="0" smtClean="0"/>
              <a:t>Bonus Engagement</a:t>
            </a:r>
          </a:p>
          <a:p>
            <a:pPr eaLnBrk="1">
              <a:spcBef>
                <a:spcPts val="1400"/>
              </a:spcBef>
              <a:buSzPct val="75000"/>
              <a:buFontTx/>
              <a:buChar char="•"/>
            </a:pPr>
            <a:r>
              <a:rPr lang="en-US" sz="2100" b="1" dirty="0" smtClean="0"/>
              <a:t>University Internship Program (UIP) 240 Career </a:t>
            </a:r>
            <a:r>
              <a:rPr lang="en-US" sz="2100" b="1" dirty="0" err="1" smtClean="0"/>
              <a:t>PATHways</a:t>
            </a:r>
            <a:r>
              <a:rPr lang="en-US" sz="2100" b="1" dirty="0" smtClean="0"/>
              <a:t> Course. </a:t>
            </a:r>
            <a:r>
              <a:rPr lang="en-US" sz="2100" dirty="0" smtClean="0"/>
              <a:t>UIP 240 is a two-credit course targeted toward OMSS sophomores to help them discern on their career aspirations. The course curriculum was developed using the P.A.T.H.S. learning domains.</a:t>
            </a:r>
          </a:p>
          <a:p>
            <a:pPr eaLnBrk="1">
              <a:spcBef>
                <a:spcPts val="1400"/>
              </a:spcBef>
            </a:pPr>
            <a:r>
              <a:rPr lang="en-US" sz="2100" b="1" dirty="0" smtClean="0"/>
              <a:t>High Engagement</a:t>
            </a:r>
          </a:p>
          <a:p>
            <a:pPr eaLnBrk="1">
              <a:spcBef>
                <a:spcPts val="1400"/>
              </a:spcBef>
              <a:buSzPct val="75000"/>
              <a:buFontTx/>
              <a:buChar char="•"/>
            </a:pPr>
            <a:r>
              <a:rPr lang="en-US" sz="2100" b="1" dirty="0" smtClean="0"/>
              <a:t>Career Coaching. </a:t>
            </a:r>
            <a:r>
              <a:rPr lang="en-US" sz="2100" dirty="0" smtClean="0"/>
              <a:t>Through individual Career Coaching meetings, students engage in discourse relevant to their specific post-college plans.  In addition specific exploration goals, reflection and values discussions are integral parts of the career coaching experience.</a:t>
            </a:r>
          </a:p>
          <a:p>
            <a:pPr lvl="1" eaLnBrk="1">
              <a:spcBef>
                <a:spcPts val="1400"/>
              </a:spcBef>
              <a:buSzPct val="75000"/>
              <a:buFontTx/>
              <a:buChar char="•"/>
            </a:pPr>
            <a:r>
              <a:rPr lang="en-US" sz="2100" dirty="0" smtClean="0"/>
              <a:t>Identifying career workshops.</a:t>
            </a:r>
          </a:p>
          <a:p>
            <a:pPr eaLnBrk="1">
              <a:spcBef>
                <a:spcPts val="1400"/>
              </a:spcBef>
            </a:pPr>
            <a:r>
              <a:rPr lang="en-US" sz="2100" b="1" dirty="0" smtClean="0"/>
              <a:t>Mid-Level Engagement  </a:t>
            </a:r>
          </a:p>
          <a:p>
            <a:pPr eaLnBrk="1">
              <a:spcBef>
                <a:spcPts val="1400"/>
              </a:spcBef>
              <a:buSzPct val="75000"/>
              <a:buFontTx/>
              <a:buChar char="•"/>
            </a:pPr>
            <a:r>
              <a:rPr lang="en-US" sz="2100" b="1" dirty="0" smtClean="0"/>
              <a:t>Career P.A.T.H.S. Field Trips. </a:t>
            </a:r>
            <a:r>
              <a:rPr lang="en-US" sz="2100" dirty="0" smtClean="0"/>
              <a:t>Students have the opportunity to engage in on-site visits with various companies and organizations to gain an awareness of real world work experience in their career field of choice.</a:t>
            </a:r>
          </a:p>
          <a:p>
            <a:pPr eaLnBrk="1">
              <a:spcBef>
                <a:spcPts val="1400"/>
              </a:spcBef>
            </a:pPr>
            <a:r>
              <a:rPr lang="en-US" sz="2100" b="1" dirty="0" smtClean="0"/>
              <a:t>Lowest Engagement</a:t>
            </a:r>
          </a:p>
          <a:p>
            <a:pPr eaLnBrk="1">
              <a:spcBef>
                <a:spcPts val="1400"/>
              </a:spcBef>
              <a:buSzPct val="75000"/>
              <a:buFontTx/>
              <a:buChar char="•"/>
            </a:pPr>
            <a:r>
              <a:rPr lang="en-US" sz="2100" b="1" dirty="0" smtClean="0"/>
              <a:t>P.A.T.H.S. E-newsletter.</a:t>
            </a:r>
            <a:r>
              <a:rPr lang="en-US" sz="2100" dirty="0" smtClean="0"/>
              <a:t> The P.A.T.H.S. e-newsletter is a bi-weekly newsletter that encourages student participation in area specific programs as well as upcoming internship and campus job opportunities.</a:t>
            </a:r>
          </a:p>
          <a:p>
            <a:pPr eaLnBrk="1"/>
            <a:endParaRPr lang="en-US" dirty="0" smtClean="0"/>
          </a:p>
        </p:txBody>
      </p:sp>
    </p:spTree>
    <p:extLst>
      <p:ext uri="{BB962C8B-B14F-4D97-AF65-F5344CB8AC3E}">
        <p14:creationId xmlns:p14="http://schemas.microsoft.com/office/powerpoint/2010/main" val="164480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a discernment activity we engage students in is the Career Family Tree</a:t>
            </a:r>
          </a:p>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dirty="0" smtClean="0">
                <a:solidFill>
                  <a:srgbClr val="000000"/>
                </a:solidFill>
                <a:effectLst/>
                <a:latin typeface="Avenir Roman" charset="0"/>
                <a:ea typeface="Avenir Roman" charset="0"/>
                <a:cs typeface="Avenir Roman" charset="0"/>
                <a:sym typeface="Avenir Roman" charset="0"/>
              </a:rPr>
              <a:t>This activity allows first-generation students to visibly see the disconnect that often exists between their experience as college students, and their families experience of them as sons, daughters, cousins, etc.  It allows them to make sense of the difficulty they may have in seeing the light at the end of the college tunnel.</a:t>
            </a:r>
          </a:p>
          <a:p>
            <a:endParaRPr lang="en-US" dirty="0"/>
          </a:p>
        </p:txBody>
      </p:sp>
    </p:spTree>
    <p:extLst>
      <p:ext uri="{BB962C8B-B14F-4D97-AF65-F5344CB8AC3E}">
        <p14:creationId xmlns:p14="http://schemas.microsoft.com/office/powerpoint/2010/main" val="111396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sz="2400" kern="1200" dirty="0" smtClean="0">
                <a:solidFill>
                  <a:srgbClr val="000000"/>
                </a:solidFill>
                <a:effectLst/>
                <a:latin typeface="Avenir Roman" charset="0"/>
                <a:ea typeface="Avenir Roman" charset="0"/>
                <a:cs typeface="Avenir Roman" charset="0"/>
                <a:sym typeface="Avenir Roman" charset="0"/>
              </a:rPr>
              <a:t>Slide 13 - Action – The action phase is about pushing students to engage in action oriented activities, programs, workshops that can solidify their career path. Encourage participation in</a:t>
            </a:r>
          </a:p>
          <a:p>
            <a:pPr lvl="0"/>
            <a:r>
              <a:rPr lang="en-US" sz="2400" kern="1200" dirty="0" smtClean="0">
                <a:solidFill>
                  <a:srgbClr val="000000"/>
                </a:solidFill>
                <a:effectLst/>
                <a:latin typeface="Avenir Roman" charset="0"/>
                <a:ea typeface="Avenir Roman" charset="0"/>
                <a:cs typeface="Avenir Roman" charset="0"/>
                <a:sym typeface="Avenir Roman" charset="0"/>
              </a:rPr>
              <a:t>Internships</a:t>
            </a:r>
          </a:p>
          <a:p>
            <a:pPr lvl="0"/>
            <a:r>
              <a:rPr lang="en-US" sz="2400" kern="1200" dirty="0" smtClean="0">
                <a:solidFill>
                  <a:srgbClr val="000000"/>
                </a:solidFill>
                <a:effectLst/>
                <a:latin typeface="Avenir Roman" charset="0"/>
                <a:ea typeface="Avenir Roman" charset="0"/>
                <a:cs typeface="Avenir Roman" charset="0"/>
                <a:sym typeface="Avenir Roman" charset="0"/>
              </a:rPr>
              <a:t>Attending Career Fairs</a:t>
            </a:r>
          </a:p>
          <a:p>
            <a:pPr lvl="0"/>
            <a:r>
              <a:rPr lang="en-US" sz="2400" kern="1200" dirty="0" smtClean="0">
                <a:solidFill>
                  <a:srgbClr val="000000"/>
                </a:solidFill>
                <a:effectLst/>
                <a:latin typeface="Avenir Roman" charset="0"/>
                <a:ea typeface="Avenir Roman" charset="0"/>
                <a:cs typeface="Avenir Roman" charset="0"/>
                <a:sym typeface="Avenir Roman" charset="0"/>
              </a:rPr>
              <a:t>Career Center focused</a:t>
            </a:r>
          </a:p>
          <a:p>
            <a:pPr lvl="0"/>
            <a:r>
              <a:rPr lang="en-US" sz="2400" kern="1200" dirty="0" smtClean="0">
                <a:solidFill>
                  <a:srgbClr val="000000"/>
                </a:solidFill>
                <a:effectLst/>
                <a:latin typeface="Avenir Roman" charset="0"/>
                <a:ea typeface="Avenir Roman" charset="0"/>
                <a:cs typeface="Avenir Roman" charset="0"/>
                <a:sym typeface="Avenir Roman" charset="0"/>
              </a:rPr>
              <a:t>Faculty Mentoring (piloting in MOC)</a:t>
            </a:r>
          </a:p>
          <a:p>
            <a:endParaRPr lang="en-US" dirty="0" smtClean="0"/>
          </a:p>
        </p:txBody>
      </p:sp>
    </p:spTree>
    <p:extLst>
      <p:ext uri="{BB962C8B-B14F-4D97-AF65-F5344CB8AC3E}">
        <p14:creationId xmlns:p14="http://schemas.microsoft.com/office/powerpoint/2010/main" val="103019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p:sp>
      <p:sp>
        <p:nvSpPr>
          <p:cNvPr id="30723"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342900" indent="-342900">
              <a:buFont typeface="Arial" panose="020B0604020202020204" pitchFamily="34" charset="0"/>
              <a:buChar char="•"/>
            </a:pPr>
            <a:r>
              <a:rPr lang="en-US" sz="2400" kern="1200" dirty="0" smtClean="0">
                <a:solidFill>
                  <a:srgbClr val="000000"/>
                </a:solidFill>
                <a:effectLst/>
                <a:latin typeface="Avenir Roman" charset="0"/>
                <a:ea typeface="Avenir Roman" charset="0"/>
                <a:cs typeface="Avenir Roman" charset="0"/>
                <a:sym typeface="Avenir Roman" charset="0"/>
              </a:rPr>
              <a:t>Slide 14 - Preparation and Transition – Ensuring that students are adequately prepared not only for their first job/service experience or graduate school, but also for their transition away from our university.</a:t>
            </a:r>
          </a:p>
          <a:p>
            <a:pPr marL="342900" lvl="0" indent="-342900">
              <a:buFont typeface="Arial" panose="020B0604020202020204" pitchFamily="34" charset="0"/>
              <a:buChar char="•"/>
            </a:pPr>
            <a:r>
              <a:rPr lang="en-US" sz="2400" kern="1200" dirty="0" smtClean="0">
                <a:solidFill>
                  <a:srgbClr val="000000"/>
                </a:solidFill>
                <a:effectLst/>
                <a:latin typeface="Avenir Roman" charset="0"/>
                <a:ea typeface="Avenir Roman" charset="0"/>
                <a:cs typeface="Avenir Roman" charset="0"/>
                <a:sym typeface="Avenir Roman" charset="0"/>
              </a:rPr>
              <a:t>Phenomena – year after year we talk with highly engaged first-gen students who express a desire to stay on campus for as long as possible.  So we explored this further and found that our graduating seniors were afraid of the “real world”.  In the same way incoming first-gen students are impacted by the myriad unknowns of college life, our outgoing students are experiencing a sense of loss and uncertainty that is impacting them in very real ways.  To a certain degree, our first-gen college students are transitioning into a new identity…that of a first-generation white collar professional or grad student.</a:t>
            </a:r>
          </a:p>
          <a:p>
            <a:pPr marL="342900" lvl="0" indent="-342900">
              <a:buFont typeface="Arial" panose="020B0604020202020204" pitchFamily="34" charset="0"/>
              <a:buChar char="•"/>
            </a:pPr>
            <a:r>
              <a:rPr lang="en-US" sz="2400" kern="1200" dirty="0" smtClean="0">
                <a:solidFill>
                  <a:srgbClr val="000000"/>
                </a:solidFill>
                <a:effectLst/>
                <a:latin typeface="Avenir Roman" charset="0"/>
                <a:ea typeface="Avenir Roman" charset="0"/>
                <a:cs typeface="Avenir Roman" charset="0"/>
                <a:sym typeface="Avenir Roman" charset="0"/>
              </a:rPr>
              <a:t>Managing Loss – engaging students in reflection allows them to make meaning of their college experiences.  For first-gen students, this allows us the opportunity to help them explore the skills they’ve developed as first-gen that they can use once they graduate.</a:t>
            </a:r>
          </a:p>
          <a:p>
            <a:pPr marL="342900" lvl="0" indent="-342900">
              <a:buFont typeface="Arial" panose="020B0604020202020204" pitchFamily="34" charset="0"/>
              <a:buChar char="•"/>
            </a:pPr>
            <a:r>
              <a:rPr lang="en-US" sz="2400" kern="1200" dirty="0" smtClean="0">
                <a:solidFill>
                  <a:srgbClr val="000000"/>
                </a:solidFill>
                <a:effectLst/>
                <a:latin typeface="Avenir Roman" charset="0"/>
                <a:ea typeface="Avenir Roman" charset="0"/>
                <a:cs typeface="Avenir Roman" charset="0"/>
                <a:sym typeface="Avenir Roman" charset="0"/>
              </a:rPr>
              <a:t>Managing Transition – these transferable skills, which allowed them to build the social capital needed to succeed, will be important in their ability to succeed in the transition to life after DePaul University</a:t>
            </a:r>
          </a:p>
          <a:p>
            <a:pPr marL="342900" lvl="0" indent="-342900">
              <a:buFont typeface="Arial" panose="020B0604020202020204" pitchFamily="34" charset="0"/>
              <a:buChar char="•"/>
            </a:pPr>
            <a:r>
              <a:rPr lang="en-US" sz="2400" kern="1200" dirty="0" smtClean="0">
                <a:solidFill>
                  <a:srgbClr val="000000"/>
                </a:solidFill>
                <a:effectLst/>
                <a:latin typeface="Avenir Roman" charset="0"/>
                <a:ea typeface="Avenir Roman" charset="0"/>
                <a:cs typeface="Avenir Roman" charset="0"/>
                <a:sym typeface="Avenir Roman" charset="0"/>
              </a:rPr>
              <a:t>Senior Retreat</a:t>
            </a:r>
          </a:p>
          <a:p>
            <a:pPr marL="342900" lvl="0" indent="-342900">
              <a:buFont typeface="Arial" panose="020B0604020202020204" pitchFamily="34" charset="0"/>
              <a:buChar char="•"/>
            </a:pPr>
            <a:r>
              <a:rPr lang="en-US" sz="2400" kern="1200" dirty="0" smtClean="0">
                <a:solidFill>
                  <a:srgbClr val="000000"/>
                </a:solidFill>
                <a:effectLst/>
                <a:latin typeface="Avenir Roman" charset="0"/>
                <a:ea typeface="Avenir Roman" charset="0"/>
                <a:cs typeface="Avenir Roman" charset="0"/>
                <a:sym typeface="Avenir Roman" charset="0"/>
              </a:rPr>
              <a:t>First-Generation White Collar, first-generation graduate student.  These identities, whether they are aware or not, can have a tremendous impact on their ability to be successful in multiple areas of their life as early career alumni.</a:t>
            </a:r>
          </a:p>
          <a:p>
            <a:endParaRPr lang="en-US" dirty="0" smtClean="0"/>
          </a:p>
        </p:txBody>
      </p:sp>
    </p:spTree>
    <p:extLst>
      <p:ext uri="{BB962C8B-B14F-4D97-AF65-F5344CB8AC3E}">
        <p14:creationId xmlns:p14="http://schemas.microsoft.com/office/powerpoint/2010/main" val="414681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dirty="0" smtClean="0"/>
              <a:t>RPM Slide</a:t>
            </a:r>
            <a:endParaRPr lang="en-US" dirty="0" smtClean="0"/>
          </a:p>
        </p:txBody>
      </p:sp>
    </p:spTree>
    <p:extLst>
      <p:ext uri="{BB962C8B-B14F-4D97-AF65-F5344CB8AC3E}">
        <p14:creationId xmlns:p14="http://schemas.microsoft.com/office/powerpoint/2010/main" val="92103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dirty="0" smtClean="0"/>
              <a:t>RPM Slide</a:t>
            </a:r>
            <a:endParaRPr lang="en-US" dirty="0" smtClean="0"/>
          </a:p>
        </p:txBody>
      </p:sp>
    </p:spTree>
    <p:extLst>
      <p:ext uri="{BB962C8B-B14F-4D97-AF65-F5344CB8AC3E}">
        <p14:creationId xmlns:p14="http://schemas.microsoft.com/office/powerpoint/2010/main" val="249781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dirty="0" smtClean="0"/>
              <a:t>RPM</a:t>
            </a:r>
            <a:r>
              <a:rPr lang="en-US" baseline="0" dirty="0" smtClean="0"/>
              <a:t> Slide</a:t>
            </a:r>
            <a:endParaRPr lang="en-US" dirty="0" smtClean="0"/>
          </a:p>
        </p:txBody>
      </p:sp>
    </p:spTree>
    <p:extLst>
      <p:ext uri="{BB962C8B-B14F-4D97-AF65-F5344CB8AC3E}">
        <p14:creationId xmlns:p14="http://schemas.microsoft.com/office/powerpoint/2010/main" val="104299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sz="2400" kern="1200" dirty="0" smtClean="0">
                <a:solidFill>
                  <a:srgbClr val="000000"/>
                </a:solidFill>
                <a:effectLst/>
                <a:latin typeface="Avenir Roman" charset="0"/>
                <a:ea typeface="Avenir Roman" charset="0"/>
                <a:cs typeface="Avenir Roman" charset="0"/>
                <a:sym typeface="Avenir Roman" charset="0"/>
              </a:rPr>
              <a:t>Slide 18 - Next Steps</a:t>
            </a:r>
          </a:p>
          <a:p>
            <a:pPr lvl="0"/>
            <a:r>
              <a:rPr lang="en-US" sz="2400" kern="1200" dirty="0" smtClean="0">
                <a:solidFill>
                  <a:srgbClr val="000000"/>
                </a:solidFill>
                <a:effectLst/>
                <a:latin typeface="Avenir Roman" charset="0"/>
                <a:ea typeface="Avenir Roman" charset="0"/>
                <a:cs typeface="Avenir Roman" charset="0"/>
                <a:sym typeface="Avenir Roman" charset="0"/>
              </a:rPr>
              <a:t>Online Services – Looking at a creating a “course” on D2L so students can go at their own pace</a:t>
            </a:r>
          </a:p>
          <a:p>
            <a:pPr lvl="0"/>
            <a:r>
              <a:rPr lang="en-US" sz="2400" kern="1200" dirty="0" smtClean="0">
                <a:solidFill>
                  <a:srgbClr val="000000"/>
                </a:solidFill>
                <a:effectLst/>
                <a:latin typeface="Avenir Roman" charset="0"/>
                <a:ea typeface="Avenir Roman" charset="0"/>
                <a:cs typeface="Avenir Roman" charset="0"/>
                <a:sym typeface="Avenir Roman" charset="0"/>
              </a:rPr>
              <a:t>Seamless Integration of current OMSS program participants</a:t>
            </a:r>
          </a:p>
          <a:p>
            <a:endParaRPr lang="en-US" dirty="0" smtClean="0"/>
          </a:p>
        </p:txBody>
      </p:sp>
    </p:spTree>
    <p:extLst>
      <p:ext uri="{BB962C8B-B14F-4D97-AF65-F5344CB8AC3E}">
        <p14:creationId xmlns:p14="http://schemas.microsoft.com/office/powerpoint/2010/main" val="864668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p:sp>
      <p:sp>
        <p:nvSpPr>
          <p:cNvPr id="36867"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342900" indent="-342900">
              <a:buFontTx/>
              <a:buChar char="•"/>
            </a:pPr>
            <a:r>
              <a:rPr lang="en-US" smtClean="0"/>
              <a:t>The number one question, we are asked by our colleagues, and university partners is; How are we different? </a:t>
            </a:r>
          </a:p>
        </p:txBody>
      </p:sp>
    </p:spTree>
    <p:extLst>
      <p:ext uri="{BB962C8B-B14F-4D97-AF65-F5344CB8AC3E}">
        <p14:creationId xmlns:p14="http://schemas.microsoft.com/office/powerpoint/2010/main" val="507982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p:sp>
      <p:sp>
        <p:nvSpPr>
          <p:cNvPr id="8195"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192976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p:sp>
      <p:sp>
        <p:nvSpPr>
          <p:cNvPr id="38915"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342900" indent="-342900">
              <a:buFontTx/>
              <a:buChar char="•"/>
            </a:pPr>
            <a:r>
              <a:rPr lang="en-US" smtClean="0"/>
              <a:t>Career Center Staff are advocates and direct contacts for our students</a:t>
            </a:r>
          </a:p>
          <a:p>
            <a:pPr marL="342900" indent="-342900">
              <a:buFontTx/>
              <a:buChar char="•"/>
            </a:pPr>
            <a:endParaRPr lang="en-US" smtClean="0"/>
          </a:p>
          <a:p>
            <a:pPr marL="342900" indent="-342900">
              <a:buFontTx/>
              <a:buChar char="•"/>
            </a:pPr>
            <a:r>
              <a:rPr lang="en-US" smtClean="0"/>
              <a:t>Sharing and promotion of resources; we have the students, they have resources</a:t>
            </a:r>
          </a:p>
          <a:p>
            <a:pPr marL="342900" indent="-342900">
              <a:buFontTx/>
              <a:buChar char="•"/>
            </a:pPr>
            <a:endParaRPr lang="en-US" smtClean="0"/>
          </a:p>
          <a:p>
            <a:pPr marL="342900" indent="-342900">
              <a:buFontTx/>
              <a:buChar char="•"/>
            </a:pPr>
            <a:r>
              <a:rPr lang="en-US" smtClean="0"/>
              <a:t>UIP 240 Collaboration; we were doing the same work, merged.  We had the students; they have the credits.</a:t>
            </a:r>
          </a:p>
          <a:p>
            <a:pPr marL="342900" indent="-342900">
              <a:buFontTx/>
              <a:buChar char="•"/>
            </a:pPr>
            <a:endParaRPr lang="en-US" smtClean="0"/>
          </a:p>
          <a:p>
            <a:pPr marL="342900" indent="-342900">
              <a:buFontTx/>
              <a:buChar char="•"/>
            </a:pPr>
            <a:r>
              <a:rPr lang="en-US" smtClean="0"/>
              <a:t>Annual Summer Meetings are important! Provided updates and strategies for improvement; doing this for five years.</a:t>
            </a:r>
          </a:p>
          <a:p>
            <a:pPr marL="342900" indent="-342900">
              <a:buFontTx/>
              <a:buChar char="•"/>
            </a:pPr>
            <a:endParaRPr lang="en-US" smtClean="0"/>
          </a:p>
        </p:txBody>
      </p:sp>
    </p:spTree>
    <p:extLst>
      <p:ext uri="{BB962C8B-B14F-4D97-AF65-F5344CB8AC3E}">
        <p14:creationId xmlns:p14="http://schemas.microsoft.com/office/powerpoint/2010/main" val="714872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p:sp>
      <p:sp>
        <p:nvSpPr>
          <p:cNvPr id="40963"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b="1" dirty="0" smtClean="0"/>
              <a:t>How are we different?</a:t>
            </a:r>
          </a:p>
          <a:p>
            <a:endParaRPr lang="en-US" dirty="0" smtClean="0"/>
          </a:p>
          <a:p>
            <a:r>
              <a:rPr lang="en-US" dirty="0" smtClean="0"/>
              <a:t>Because of the strong partnerships, we are able to do the following:</a:t>
            </a:r>
          </a:p>
          <a:p>
            <a:endParaRPr lang="en-US" dirty="0" smtClean="0"/>
          </a:p>
          <a:p>
            <a:r>
              <a:rPr lang="en-US" dirty="0" smtClean="0"/>
              <a:t>•	OMSS – Thinking (Reflective Practice)</a:t>
            </a:r>
          </a:p>
          <a:p>
            <a:r>
              <a:rPr lang="en-US" dirty="0" smtClean="0"/>
              <a:t>•	Career Center – Doing (Transitional)</a:t>
            </a:r>
            <a:br>
              <a:rPr lang="en-US" dirty="0" smtClean="0"/>
            </a:br>
            <a:endParaRPr lang="en-US" dirty="0" smtClean="0"/>
          </a:p>
          <a:p>
            <a:r>
              <a:rPr lang="en-US" dirty="0" smtClean="0"/>
              <a:t>Eric will share more Things to Consider to create this experience on your campuses</a:t>
            </a:r>
          </a:p>
        </p:txBody>
      </p:sp>
    </p:spTree>
    <p:extLst>
      <p:ext uri="{BB962C8B-B14F-4D97-AF65-F5344CB8AC3E}">
        <p14:creationId xmlns:p14="http://schemas.microsoft.com/office/powerpoint/2010/main" val="2559011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p:sp>
      <p:sp>
        <p:nvSpPr>
          <p:cNvPr id="43011"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dirty="0" smtClean="0"/>
              <a:t>High Career Self-Efficacy = increased capacity to engage in career seeking behavior</a:t>
            </a:r>
          </a:p>
          <a:p>
            <a:r>
              <a:rPr lang="en-US" dirty="0" smtClean="0"/>
              <a:t>Low Career Self-Efficacy = decreased capacity to engage in career seeking</a:t>
            </a:r>
            <a:r>
              <a:rPr lang="en-US" baseline="0" dirty="0" smtClean="0"/>
              <a:t> behavior</a:t>
            </a:r>
          </a:p>
          <a:p>
            <a:endParaRPr lang="en-US" baseline="0" dirty="0" smtClean="0"/>
          </a:p>
          <a:p>
            <a:r>
              <a:rPr lang="en-US" baseline="0" dirty="0" smtClean="0"/>
              <a:t>What we’re trying to do with our Sophomore initiatives is to increase a students’ career self-efficacy.</a:t>
            </a:r>
            <a:endParaRPr lang="en-US" dirty="0" smtClean="0"/>
          </a:p>
        </p:txBody>
      </p:sp>
    </p:spTree>
    <p:extLst>
      <p:ext uri="{BB962C8B-B14F-4D97-AF65-F5344CB8AC3E}">
        <p14:creationId xmlns:p14="http://schemas.microsoft.com/office/powerpoint/2010/main" val="2584102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p:sp>
      <p:sp>
        <p:nvSpPr>
          <p:cNvPr id="45059"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99111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p:sp>
      <p:sp>
        <p:nvSpPr>
          <p:cNvPr id="10243"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62418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US" dirty="0" smtClean="0"/>
              <a:t>What Brought us…</a:t>
            </a:r>
          </a:p>
          <a:p>
            <a:pPr marL="0" indent="0">
              <a:buFont typeface="Arial" panose="020B0604020202020204" pitchFamily="34" charset="0"/>
              <a:buNone/>
              <a:defRPr/>
            </a:pPr>
            <a:endParaRPr lang="en-US" dirty="0" smtClean="0"/>
          </a:p>
          <a:p>
            <a:pPr marL="342900" indent="-342900">
              <a:buFont typeface="Arial" panose="020B0604020202020204" pitchFamily="34" charset="0"/>
              <a:buChar char="•"/>
              <a:defRPr/>
            </a:pPr>
            <a:r>
              <a:rPr lang="en-US" dirty="0" smtClean="0"/>
              <a:t>Leadership Change in OMSS; charged to increase scale and reach among first-generation students.</a:t>
            </a:r>
          </a:p>
          <a:p>
            <a:pPr marL="342900" indent="-342900">
              <a:buFont typeface="Arial" panose="020B0604020202020204" pitchFamily="34" charset="0"/>
              <a:buChar char="•"/>
              <a:defRPr/>
            </a:pPr>
            <a:endParaRPr lang="en-US" dirty="0" smtClean="0"/>
          </a:p>
          <a:p>
            <a:pPr marL="342900" indent="-342900">
              <a:buFont typeface="Arial" panose="020B0604020202020204" pitchFamily="34" charset="0"/>
              <a:buChar char="•"/>
              <a:defRPr/>
            </a:pPr>
            <a:r>
              <a:rPr lang="en-US" dirty="0" smtClean="0"/>
              <a:t>STARS did not have a next step; thus leading to a creation of a sophomore program</a:t>
            </a:r>
          </a:p>
          <a:p>
            <a:pPr>
              <a:buFont typeface="Arial" panose="020B0604020202020204" pitchFamily="34" charset="0"/>
              <a:buNone/>
              <a:defRPr/>
            </a:pPr>
            <a:endParaRPr lang="en-US" dirty="0" smtClean="0"/>
          </a:p>
          <a:p>
            <a:pPr marL="342900" indent="-342900">
              <a:buFont typeface="Arial" panose="020B0604020202020204" pitchFamily="34" charset="0"/>
              <a:buChar char="•"/>
              <a:defRPr/>
            </a:pPr>
            <a:r>
              <a:rPr lang="en-US" dirty="0" smtClean="0"/>
              <a:t>Lead to Lit Review; discovered</a:t>
            </a:r>
          </a:p>
          <a:p>
            <a:pPr marL="571500" lvl="1" indent="-342900">
              <a:spcAft>
                <a:spcPts val="600"/>
              </a:spcAft>
              <a:buFont typeface="Arial" panose="020B0604020202020204" pitchFamily="34" charset="0"/>
              <a:buChar char="•"/>
              <a:defRPr/>
            </a:pPr>
            <a:r>
              <a:rPr lang="en-US" dirty="0" smtClean="0"/>
              <a:t>Sophomore Slump – sense of lost of community, classes are harder, early stages of life choices (major, career, </a:t>
            </a:r>
            <a:r>
              <a:rPr lang="en-US" dirty="0" err="1" smtClean="0"/>
              <a:t>etc</a:t>
            </a:r>
            <a:r>
              <a:rPr lang="en-US" dirty="0" smtClean="0"/>
              <a:t>).</a:t>
            </a:r>
          </a:p>
          <a:p>
            <a:pPr marL="571500" lvl="1" indent="-342900">
              <a:spcAft>
                <a:spcPts val="600"/>
              </a:spcAft>
              <a:buFont typeface="Arial" panose="020B0604020202020204" pitchFamily="34" charset="0"/>
              <a:buChar char="•"/>
              <a:defRPr/>
            </a:pPr>
            <a:endParaRPr lang="en-US" dirty="0" smtClean="0"/>
          </a:p>
          <a:p>
            <a:pPr marL="571500" lvl="1" indent="-342900">
              <a:spcAft>
                <a:spcPts val="600"/>
              </a:spcAft>
              <a:buFont typeface="Arial" panose="020B0604020202020204" pitchFamily="34" charset="0"/>
              <a:buChar char="•"/>
              <a:defRPr/>
            </a:pPr>
            <a:r>
              <a:rPr lang="en-US" dirty="0" smtClean="0"/>
              <a:t>First – generation Students did have the social capital to successfully choose the right career</a:t>
            </a:r>
          </a:p>
          <a:p>
            <a:pPr marL="571500" lvl="1" indent="-342900">
              <a:spcAft>
                <a:spcPts val="600"/>
              </a:spcAft>
              <a:buFont typeface="Arial" panose="020B0604020202020204" pitchFamily="34" charset="0"/>
              <a:buChar char="•"/>
              <a:defRPr/>
            </a:pPr>
            <a:endParaRPr lang="en-US" dirty="0" smtClean="0"/>
          </a:p>
          <a:p>
            <a:pPr marL="571500" lvl="1" indent="-342900">
              <a:spcAft>
                <a:spcPts val="600"/>
              </a:spcAft>
              <a:buFont typeface="Arial" panose="020B0604020202020204" pitchFamily="34" charset="0"/>
              <a:buChar char="•"/>
              <a:defRPr/>
            </a:pPr>
            <a:r>
              <a:rPr lang="en-US" dirty="0" smtClean="0"/>
              <a:t>Molly Schaller’s was our foundation with lead to PATHS (Career Discernment Program for FGs)</a:t>
            </a:r>
          </a:p>
          <a:p>
            <a:pPr marL="571500" lvl="1" indent="-342900">
              <a:spcAft>
                <a:spcPts val="600"/>
              </a:spcAft>
              <a:buFont typeface="Arial" panose="020B0604020202020204" pitchFamily="34" charset="0"/>
              <a:buChar char="•"/>
              <a:defRPr/>
            </a:pPr>
            <a:endParaRPr lang="en-US" dirty="0" smtClean="0"/>
          </a:p>
          <a:p>
            <a:pPr marL="571500" marR="0" lvl="1" indent="-342900" algn="l" defTabSz="457200" rtl="0" eaLnBrk="0" fontAlgn="base" latinLnBrk="0" hangingPunct="0">
              <a:lnSpc>
                <a:spcPct val="125000"/>
              </a:lnSpc>
              <a:spcBef>
                <a:spcPct val="0"/>
              </a:spcBef>
              <a:spcAft>
                <a:spcPts val="600"/>
              </a:spcAft>
              <a:buClrTx/>
              <a:buSzTx/>
              <a:buFont typeface="Arial" panose="020B0604020202020204" pitchFamily="34" charset="0"/>
              <a:buChar char="•"/>
              <a:tabLst/>
              <a:defRPr/>
            </a:pPr>
            <a:r>
              <a:rPr lang="en-US" sz="2400" kern="1200" dirty="0" smtClean="0">
                <a:solidFill>
                  <a:srgbClr val="000000"/>
                </a:solidFill>
                <a:effectLst/>
                <a:latin typeface="Avenir Roman" charset="0"/>
                <a:ea typeface="Avenir Roman" charset="0"/>
                <a:cs typeface="Avenir Roman" charset="0"/>
                <a:sym typeface="Avenir Roman" charset="0"/>
              </a:rPr>
              <a:t>When we put all this together and applied it to our first-gen students; realized students were experiencing a chokepoint.</a:t>
            </a:r>
          </a:p>
          <a:p>
            <a:pPr marL="571500" lvl="1" indent="-342900">
              <a:spcAft>
                <a:spcPts val="600"/>
              </a:spcAft>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4401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0243" name="Notes Placeholder 2"/>
          <p:cNvSpPr>
            <a:spLocks noGrp="1"/>
          </p:cNvSpPr>
          <p:nvPr>
            <p:ph type="body" idx="1"/>
          </p:nvPr>
        </p:nvSpPr>
        <p:spPr>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sz="2400" b="1" dirty="0" smtClean="0">
                <a:effectLst/>
                <a:latin typeface="Segoe UI" panose="020B0502040204020203" pitchFamily="34" charset="0"/>
                <a:ea typeface="Calibri" panose="020F0502020204030204" pitchFamily="34" charset="0"/>
                <a:cs typeface="Times New Roman" panose="02020603050405020304" pitchFamily="18" charset="0"/>
              </a:rPr>
              <a:t>Chokepoint</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400" dirty="0" smtClean="0">
              <a:effectLst/>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The image is small. It will be shared in our handout</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STARS Mentors struggled to find jobs due to the Sophomore Slump, thus Career Exploration Chokepoint (explain quickly)</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Students were stuck at the chokepoint, and when they went through their junior and senior year they had not structured plan.</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When we discovered the chokepoint, we discovered First-Generation students did not have a roadmap, so we provided the PATHS Roadmap to help them access the career capital needed.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a:defRPr/>
            </a:pPr>
            <a:endParaRPr lang="en-US" dirty="0" smtClean="0"/>
          </a:p>
        </p:txBody>
      </p:sp>
    </p:spTree>
    <p:extLst>
      <p:ext uri="{BB962C8B-B14F-4D97-AF65-F5344CB8AC3E}">
        <p14:creationId xmlns:p14="http://schemas.microsoft.com/office/powerpoint/2010/main" val="3027057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p:sp>
      <p:sp>
        <p:nvSpPr>
          <p:cNvPr id="12291" name="Notes Placeholder 2"/>
          <p:cNvSpPr>
            <a:spLocks noGrp="1"/>
          </p:cNvSpPr>
          <p:nvPr>
            <p:ph type="body" idx="1"/>
          </p:nvPr>
        </p:nvSpPr>
        <p:spPr>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0" marR="0" lvl="0" indent="0">
              <a:lnSpc>
                <a:spcPct val="107000"/>
              </a:lnSpc>
              <a:spcBef>
                <a:spcPts val="0"/>
              </a:spcBef>
              <a:spcAft>
                <a:spcPts val="800"/>
              </a:spcAft>
              <a:buFont typeface="Arial" panose="020B0604020202020204" pitchFamily="34" charset="0"/>
              <a:buNone/>
              <a:tabLst>
                <a:tab pos="457200" algn="l"/>
              </a:tabLst>
            </a:pPr>
            <a:r>
              <a:rPr lang="en-US" sz="2400" b="1" dirty="0" smtClean="0">
                <a:effectLst/>
                <a:latin typeface="Segoe UI" panose="020B0502040204020203" pitchFamily="34" charset="0"/>
                <a:ea typeface="Calibri" panose="020F0502020204030204" pitchFamily="34" charset="0"/>
                <a:cs typeface="Times New Roman" panose="02020603050405020304" pitchFamily="18" charset="0"/>
              </a:rPr>
              <a:t>Curriculum</a:t>
            </a:r>
            <a:endParaRPr lang="en-US" sz="2400" b="1" baseline="0" dirty="0" smtClean="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Arial" panose="020B0604020202020204" pitchFamily="34" charset="0"/>
              <a:buNone/>
              <a:tabLst>
                <a:tab pos="457200" algn="l"/>
              </a:tabLst>
            </a:pPr>
            <a:endParaRPr lang="en-US" sz="2400" dirty="0" smtClean="0">
              <a:effectLst/>
              <a:latin typeface="Segoe UI" panose="020B05020402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A curriculum (roadmap) was created to address four learning domains leading to their career success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Expanded the career discernment approach beyond to included three additional areas: Financial Fitness, Values Identity and Academics, SRL</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a:defRPr/>
            </a:pPr>
            <a:endParaRPr lang="en-US" dirty="0" smtClean="0"/>
          </a:p>
        </p:txBody>
      </p:sp>
    </p:spTree>
    <p:extLst>
      <p:ext uri="{BB962C8B-B14F-4D97-AF65-F5344CB8AC3E}">
        <p14:creationId xmlns:p14="http://schemas.microsoft.com/office/powerpoint/2010/main" val="3605890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4339" name="Notes Placeholder 2"/>
          <p:cNvSpPr>
            <a:spLocks noGrp="1"/>
          </p:cNvSpPr>
          <p:nvPr>
            <p:ph type="body" idx="1"/>
          </p:nvPr>
        </p:nvSpPr>
        <p:spPr>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0" indent="0" eaLnBrk="1">
              <a:buFont typeface="Arial" panose="020B0604020202020204" pitchFamily="34" charset="0"/>
              <a:buNone/>
              <a:defRPr/>
            </a:pPr>
            <a:r>
              <a:rPr lang="en-US" b="1" dirty="0" smtClean="0"/>
              <a:t>PATHS</a:t>
            </a:r>
            <a:r>
              <a:rPr lang="en-US" b="1" baseline="0" dirty="0" smtClean="0"/>
              <a:t> Roadmap</a:t>
            </a:r>
            <a:endParaRPr lang="en-US" b="1" dirty="0" smtClean="0"/>
          </a:p>
          <a:p>
            <a:pPr marL="0" indent="0" eaLnBrk="1">
              <a:buFont typeface="Arial" panose="020B0604020202020204" pitchFamily="34" charset="0"/>
              <a:buNone/>
              <a:defRPr/>
            </a:pPr>
            <a:endParaRPr lang="en-US" dirty="0" smtClean="0"/>
          </a:p>
          <a:p>
            <a:pPr marL="342900" indent="-342900" eaLnBrk="1">
              <a:buFont typeface="Arial" panose="020B0604020202020204" pitchFamily="34" charset="0"/>
              <a:buChar char="•"/>
              <a:defRPr/>
            </a:pPr>
            <a:r>
              <a:rPr lang="en-US" dirty="0" smtClean="0"/>
              <a:t>When we discovered the chokepoint, we provided a PATHS Roadmap.</a:t>
            </a:r>
          </a:p>
          <a:p>
            <a:pPr marL="342900" indent="-342900" eaLnBrk="1">
              <a:buFont typeface="Arial" panose="020B0604020202020204" pitchFamily="34" charset="0"/>
              <a:buChar char="•"/>
              <a:defRPr/>
            </a:pPr>
            <a:endParaRPr lang="en-US" dirty="0" smtClean="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The PATHS Roadmap provided a series of Focused Exploration Activities, online reflections, and meeting with specific advisors across all learning domains.</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This proved to be to confusing and intimidating for our students, thus leading to low engagement in the program.</a:t>
            </a:r>
          </a:p>
          <a:p>
            <a:pPr marL="0" marR="0" lvl="0" indent="0">
              <a:lnSpc>
                <a:spcPct val="107000"/>
              </a:lnSpc>
              <a:spcBef>
                <a:spcPts val="0"/>
              </a:spcBef>
              <a:spcAft>
                <a:spcPts val="800"/>
              </a:spcAft>
              <a:buFont typeface="Arial" panose="020B0604020202020204" pitchFamily="34" charset="0"/>
              <a:buNone/>
              <a:tabLst>
                <a:tab pos="457200" algn="l"/>
              </a:tabLst>
            </a:pP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400" dirty="0" smtClean="0">
                <a:effectLst/>
                <a:latin typeface="Segoe UI" panose="020B0502040204020203" pitchFamily="34" charset="0"/>
                <a:ea typeface="Calibri" panose="020F0502020204030204" pitchFamily="34" charset="0"/>
                <a:cs typeface="Times New Roman" panose="02020603050405020304" pitchFamily="18" charset="0"/>
              </a:rPr>
              <a:t>So, we decided to make it simpler; Eric will explain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eaLnBrk="1">
              <a:buFont typeface="Arial" panose="020B0604020202020204" pitchFamily="34" charset="0"/>
              <a:buChar char="•"/>
              <a:defRPr/>
            </a:pPr>
            <a:endParaRPr lang="en-US" dirty="0" smtClean="0"/>
          </a:p>
          <a:p>
            <a:pPr eaLnBrk="1">
              <a:defRPr/>
            </a:pPr>
            <a:endParaRPr lang="en-US" dirty="0" smtClean="0"/>
          </a:p>
          <a:p>
            <a:pPr eaLnBrk="1">
              <a:defRPr/>
            </a:pPr>
            <a:endParaRPr lang="en-US" dirty="0" smtClean="0"/>
          </a:p>
        </p:txBody>
      </p:sp>
    </p:spTree>
    <p:extLst>
      <p:ext uri="{BB962C8B-B14F-4D97-AF65-F5344CB8AC3E}">
        <p14:creationId xmlns:p14="http://schemas.microsoft.com/office/powerpoint/2010/main" val="320713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p:sp>
      <p:sp>
        <p:nvSpPr>
          <p:cNvPr id="20483"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sz="2400" kern="1200" dirty="0" smtClean="0">
                <a:solidFill>
                  <a:srgbClr val="000000"/>
                </a:solidFill>
                <a:effectLst/>
                <a:latin typeface="Avenir Roman" charset="0"/>
                <a:ea typeface="Avenir Roman" charset="0"/>
                <a:cs typeface="Avenir Roman" charset="0"/>
                <a:sym typeface="Avenir Roman" charset="0"/>
              </a:rPr>
              <a:t>Through a strategic planning process, our office came to the conclusion that it was necessary to create an area dedicated to Post-College Success Initiatives.  </a:t>
            </a:r>
          </a:p>
          <a:p>
            <a:endParaRPr lang="en-US" dirty="0" smtClean="0"/>
          </a:p>
        </p:txBody>
      </p:sp>
    </p:spTree>
    <p:extLst>
      <p:ext uri="{BB962C8B-B14F-4D97-AF65-F5344CB8AC3E}">
        <p14:creationId xmlns:p14="http://schemas.microsoft.com/office/powerpoint/2010/main" val="298226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p:sp>
      <p:sp>
        <p:nvSpPr>
          <p:cNvPr id="22531" name="Notes Placeholder 2"/>
          <p:cNvSpPr>
            <a:spLocks noGrp="1"/>
          </p:cNvSpPr>
          <p:nvPr>
            <p:ph type="body" idx="1"/>
          </p:nvPr>
        </p:nvSpPr>
        <p:spPr>
          <a:noFill/>
          <a:extLst>
            <a:ext uri="{91240B29-F687-4f45-9708-019B960494DF}">
              <a14:hiddenLine xmlns="" xmlns:a14="http://schemas.microsoft.com/office/drawing/2010/main" w="12700" cap="rnd">
                <a:solidFill>
                  <a:srgbClr val="000000"/>
                </a:solidFill>
                <a:miter lim="800000"/>
                <a:headEnd/>
                <a:tailEnd/>
              </a14:hiddenLine>
            </a:ext>
          </a:extLst>
        </p:spPr>
        <p:txBody>
          <a:bodyPr/>
          <a:lstStyle/>
          <a:p>
            <a:r>
              <a:rPr lang="en-US" dirty="0" smtClean="0"/>
              <a:t>Through</a:t>
            </a:r>
            <a:r>
              <a:rPr lang="en-US" baseline="0" dirty="0" smtClean="0"/>
              <a:t> a smaller strategic planning process that I led with the Post-College Success team, we were able to come up with this participant map</a:t>
            </a:r>
          </a:p>
          <a:p>
            <a:endParaRPr lang="en-US" baseline="0" dirty="0" smtClean="0"/>
          </a:p>
          <a:p>
            <a:r>
              <a:rPr lang="en-US" baseline="0" dirty="0" smtClean="0"/>
              <a:t>It allows us to provide a visual PATH for our students.  Each year is defined by an “process”: discernment, action, preparation and success</a:t>
            </a:r>
            <a:endParaRPr lang="en-US" dirty="0" smtClean="0"/>
          </a:p>
        </p:txBody>
      </p:sp>
    </p:spTree>
    <p:extLst>
      <p:ext uri="{BB962C8B-B14F-4D97-AF65-F5344CB8AC3E}">
        <p14:creationId xmlns:p14="http://schemas.microsoft.com/office/powerpoint/2010/main" val="38009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356208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84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350" y="444500"/>
            <a:ext cx="2774950" cy="844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52500" y="444500"/>
            <a:ext cx="8172450" cy="844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187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47010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940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050581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2164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211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83489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78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1361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9762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50389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949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0882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39553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6243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605799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827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1713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70818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45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681635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74969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35840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279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2597150"/>
            <a:ext cx="2803525" cy="6188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3763" y="2597150"/>
            <a:ext cx="8261350" cy="61880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3579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45630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5027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422740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8918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3649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982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52500" y="2603500"/>
            <a:ext cx="5473700" cy="628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603500"/>
            <a:ext cx="5473700" cy="628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6335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454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3143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686843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920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229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478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65596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261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36945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28084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952500" y="444500"/>
            <a:ext cx="11099800" cy="2159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Helvetica Light" charset="0"/>
              </a:rPr>
              <a:t>Click to edit Master title style</a:t>
            </a:r>
          </a:p>
        </p:txBody>
      </p:sp>
      <p:sp>
        <p:nvSpPr>
          <p:cNvPr id="1027" name="Rectangle 2"/>
          <p:cNvSpPr>
            <a:spLocks noGrp="1"/>
          </p:cNvSpPr>
          <p:nvPr>
            <p:ph type="body" idx="1"/>
          </p:nvPr>
        </p:nvSpPr>
        <p:spPr bwMode="auto">
          <a:xfrm>
            <a:off x="952500" y="2603500"/>
            <a:ext cx="11099800" cy="6286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p:cNvSpPr>
          <p:nvPr>
            <p:ph type="title"/>
          </p:nvPr>
        </p:nvSpPr>
        <p:spPr bwMode="auto">
          <a:xfrm>
            <a:off x="1270000" y="3225800"/>
            <a:ext cx="10464800" cy="330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Helvetica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p:cNvSpPr>
          <p:nvPr>
            <p:ph type="title"/>
          </p:nvPr>
        </p:nvSpPr>
        <p:spPr bwMode="auto">
          <a:xfrm>
            <a:off x="1270000" y="1638300"/>
            <a:ext cx="10464800" cy="330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smtClean="0">
                <a:sym typeface="Helvetica Light" charset="0"/>
              </a:rPr>
              <a:t>Click to edit Master title style</a:t>
            </a:r>
          </a:p>
        </p:txBody>
      </p:sp>
      <p:sp>
        <p:nvSpPr>
          <p:cNvPr id="3075" name="Rectangle 2"/>
          <p:cNvSpPr>
            <a:spLocks noGrp="1"/>
          </p:cNvSpPr>
          <p:nvPr>
            <p:ph type="body" idx="1"/>
          </p:nvPr>
        </p:nvSpPr>
        <p:spPr bwMode="auto">
          <a:xfrm>
            <a:off x="1270000" y="5029200"/>
            <a:ext cx="10464800" cy="1130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584200" rtl="0" eaLnBrk="0" fontAlgn="base" hangingPunct="0">
        <a:spcBef>
          <a:spcPct val="0"/>
        </a:spcBef>
        <a:spcAft>
          <a:spcPct val="0"/>
        </a:spcAft>
        <a:defRPr sz="8000" kern="1200">
          <a:solidFill>
            <a:srgbClr val="000000"/>
          </a:solidFill>
          <a:latin typeface="+mj-lt"/>
          <a:ea typeface="+mj-ea"/>
          <a:cs typeface="+mj-cs"/>
          <a:sym typeface="Helvetica Light" charset="0"/>
        </a:defRPr>
      </a:lvl1pPr>
      <a:lvl2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2pPr>
      <a:lvl3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3pPr>
      <a:lvl4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4pPr>
      <a:lvl5pPr algn="ctr" defTabSz="584200" rtl="0" eaLnBrk="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mata3@depaul.edu"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mailto:rmorales150@ccc.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58800" y="1597025"/>
            <a:ext cx="11734800" cy="3395663"/>
          </a:xfrm>
        </p:spPr>
        <p:txBody>
          <a:bodyPr/>
          <a:lstStyle/>
          <a:p>
            <a:pPr eaLnBrk="1"/>
            <a:r>
              <a:rPr lang="en-US" dirty="0" smtClean="0"/>
              <a:t>New Career Development PATHS </a:t>
            </a:r>
            <a:br>
              <a:rPr lang="en-US" dirty="0" smtClean="0"/>
            </a:br>
            <a:r>
              <a:rPr lang="en-US" dirty="0" smtClean="0"/>
              <a:t>for Underrepresented Groups</a:t>
            </a:r>
          </a:p>
        </p:txBody>
      </p:sp>
      <p:sp>
        <p:nvSpPr>
          <p:cNvPr id="5123" name="Subtitle 2"/>
          <p:cNvSpPr>
            <a:spLocks noGrp="1"/>
          </p:cNvSpPr>
          <p:nvPr>
            <p:ph type="subTitle" idx="1"/>
          </p:nvPr>
        </p:nvSpPr>
        <p:spPr/>
        <p:txBody>
          <a:bodyPr/>
          <a:lstStyle/>
          <a:p>
            <a:pPr eaLnBrk="1">
              <a:spcBef>
                <a:spcPts val="600"/>
              </a:spcBef>
            </a:pPr>
            <a:r>
              <a:rPr lang="en-US" dirty="0" smtClean="0"/>
              <a:t>Cultivating Career Development Approaches for First-Generation, </a:t>
            </a:r>
          </a:p>
          <a:p>
            <a:pPr eaLnBrk="1">
              <a:spcBef>
                <a:spcPts val="600"/>
              </a:spcBef>
            </a:pPr>
            <a:r>
              <a:rPr lang="en-US" dirty="0" smtClean="0"/>
              <a:t>Low-Income and Students of Color</a:t>
            </a:r>
          </a:p>
        </p:txBody>
      </p:sp>
      <p:sp>
        <p:nvSpPr>
          <p:cNvPr id="5124" name="Subtitle 2"/>
          <p:cNvSpPr txBox="1">
            <a:spLocks/>
          </p:cNvSpPr>
          <p:nvPr/>
        </p:nvSpPr>
        <p:spPr bwMode="auto">
          <a:xfrm>
            <a:off x="1549400" y="6934200"/>
            <a:ext cx="9753600" cy="2354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numCol="2" anchor="ctr"/>
          <a:lstStyle>
            <a:lvl1pPr>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endParaRPr lang="en-US" sz="1800" dirty="0" smtClean="0"/>
          </a:p>
          <a:p>
            <a:pPr algn="ctr" eaLnBrk="1">
              <a:spcBef>
                <a:spcPct val="0"/>
              </a:spcBef>
            </a:pPr>
            <a:r>
              <a:rPr lang="en-US" sz="1800" dirty="0" smtClean="0"/>
              <a:t>Eric </a:t>
            </a:r>
            <a:r>
              <a:rPr lang="en-US" sz="1800" dirty="0"/>
              <a:t>Mata </a:t>
            </a:r>
            <a:endParaRPr lang="en-US" sz="1800" dirty="0" smtClean="0"/>
          </a:p>
          <a:p>
            <a:pPr algn="ctr" eaLnBrk="1">
              <a:spcBef>
                <a:spcPct val="0"/>
              </a:spcBef>
            </a:pPr>
            <a:r>
              <a:rPr lang="en-US" sz="1800" dirty="0" smtClean="0"/>
              <a:t>Assistant Director,</a:t>
            </a:r>
          </a:p>
          <a:p>
            <a:pPr algn="ctr" eaLnBrk="1">
              <a:spcBef>
                <a:spcPct val="0"/>
              </a:spcBef>
            </a:pPr>
            <a:r>
              <a:rPr lang="en-US" sz="1800" dirty="0" smtClean="0"/>
              <a:t>Post-College </a:t>
            </a:r>
            <a:r>
              <a:rPr lang="en-US" sz="1800" dirty="0"/>
              <a:t>Success Initiatives</a:t>
            </a:r>
          </a:p>
          <a:p>
            <a:pPr algn="ctr" eaLnBrk="1">
              <a:spcBef>
                <a:spcPct val="0"/>
              </a:spcBef>
            </a:pPr>
            <a:r>
              <a:rPr lang="en-US" sz="1800" dirty="0"/>
              <a:t>Office of Multicultural Student Success</a:t>
            </a:r>
          </a:p>
          <a:p>
            <a:pPr algn="ctr" eaLnBrk="1">
              <a:spcBef>
                <a:spcPct val="0"/>
              </a:spcBef>
            </a:pPr>
            <a:r>
              <a:rPr lang="en-US" sz="1800" dirty="0"/>
              <a:t>DePaul </a:t>
            </a:r>
            <a:r>
              <a:rPr lang="en-US" sz="1800" dirty="0" smtClean="0"/>
              <a:t>University</a:t>
            </a:r>
          </a:p>
          <a:p>
            <a:pPr algn="ctr" eaLnBrk="1">
              <a:spcBef>
                <a:spcPct val="0"/>
              </a:spcBef>
            </a:pPr>
            <a:endParaRPr lang="en-US" sz="1800" dirty="0" smtClean="0"/>
          </a:p>
          <a:p>
            <a:pPr algn="ctr" eaLnBrk="1">
              <a:spcBef>
                <a:spcPct val="0"/>
              </a:spcBef>
            </a:pPr>
            <a:endParaRPr lang="en-US" sz="1800" dirty="0"/>
          </a:p>
          <a:p>
            <a:pPr algn="ctr" eaLnBrk="1">
              <a:spcBef>
                <a:spcPct val="0"/>
              </a:spcBef>
            </a:pPr>
            <a:endParaRPr lang="en-US" sz="1800" dirty="0" smtClean="0"/>
          </a:p>
          <a:p>
            <a:pPr algn="ctr" eaLnBrk="1">
              <a:spcBef>
                <a:spcPct val="0"/>
              </a:spcBef>
            </a:pPr>
            <a:r>
              <a:rPr lang="en-US" sz="1800" dirty="0" smtClean="0"/>
              <a:t>Richard Morales</a:t>
            </a:r>
          </a:p>
          <a:p>
            <a:pPr algn="ctr" eaLnBrk="1">
              <a:spcBef>
                <a:spcPct val="0"/>
              </a:spcBef>
            </a:pPr>
            <a:r>
              <a:rPr lang="en-US" sz="1800" dirty="0" smtClean="0"/>
              <a:t>Director, </a:t>
            </a:r>
          </a:p>
          <a:p>
            <a:pPr algn="ctr" eaLnBrk="1">
              <a:spcBef>
                <a:spcPct val="0"/>
              </a:spcBef>
            </a:pPr>
            <a:r>
              <a:rPr lang="en-US" sz="1800" dirty="0" smtClean="0"/>
              <a:t>Career Planning and Placement</a:t>
            </a:r>
          </a:p>
          <a:p>
            <a:pPr algn="ctr" eaLnBrk="1">
              <a:spcBef>
                <a:spcPct val="0"/>
              </a:spcBef>
            </a:pPr>
            <a:r>
              <a:rPr lang="en-US" sz="1800" dirty="0" smtClean="0"/>
              <a:t>Washburn Culinary Institute</a:t>
            </a:r>
          </a:p>
          <a:p>
            <a:pPr algn="ctr" eaLnBrk="1">
              <a:spcBef>
                <a:spcPct val="0"/>
              </a:spcBef>
            </a:pPr>
            <a:r>
              <a:rPr lang="en-US" sz="1800" dirty="0" smtClean="0"/>
              <a:t>Kennedy King College </a:t>
            </a:r>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a:r>
              <a:rPr lang="en-US" smtClean="0"/>
              <a:t>Current Practice</a:t>
            </a:r>
          </a:p>
        </p:txBody>
      </p:sp>
      <p:sp>
        <p:nvSpPr>
          <p:cNvPr id="13314" name="Rectangle 2"/>
          <p:cNvSpPr>
            <a:spLocks noGrp="1" noChangeArrowheads="1"/>
          </p:cNvSpPr>
          <p:nvPr>
            <p:ph type="body" idx="1"/>
          </p:nvPr>
        </p:nvSpPr>
        <p:spPr/>
        <p:txBody>
          <a:bodyPr/>
          <a:lstStyle/>
          <a:p>
            <a:pPr marL="444500" indent="-444500" eaLnBrk="1">
              <a:buSzPct val="75000"/>
              <a:buFontTx/>
              <a:buChar char="•"/>
            </a:pPr>
            <a:r>
              <a:rPr lang="en-US" smtClean="0"/>
              <a:t>Discernment</a:t>
            </a:r>
          </a:p>
          <a:p>
            <a:pPr marL="444500" indent="-444500" eaLnBrk="1">
              <a:buSzPct val="75000"/>
              <a:buFontTx/>
              <a:buChar char="•"/>
            </a:pPr>
            <a:r>
              <a:rPr lang="en-US" smtClean="0"/>
              <a:t>Action</a:t>
            </a:r>
          </a:p>
          <a:p>
            <a:pPr marL="444500" indent="-444500" eaLnBrk="1">
              <a:buSzPct val="75000"/>
              <a:buFontTx/>
              <a:buChar char="•"/>
            </a:pPr>
            <a:r>
              <a:rPr lang="en-US" smtClean="0"/>
              <a:t>Participation/Transition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pPr eaLnBrk="1"/>
            <a:r>
              <a:rPr lang="en-US" dirty="0" smtClean="0"/>
              <a:t>Discernment</a:t>
            </a:r>
          </a:p>
        </p:txBody>
      </p:sp>
      <p:sp>
        <p:nvSpPr>
          <p:cNvPr id="14338" name="Rectangle 2"/>
          <p:cNvSpPr>
            <a:spLocks noGrp="1" noChangeArrowheads="1"/>
          </p:cNvSpPr>
          <p:nvPr>
            <p:ph type="body" idx="1"/>
          </p:nvPr>
        </p:nvSpPr>
        <p:spPr/>
        <p:txBody>
          <a:bodyPr/>
          <a:lstStyle/>
          <a:p>
            <a:pPr marL="444500" indent="-444500" eaLnBrk="1">
              <a:buSzPct val="75000"/>
              <a:buFontTx/>
              <a:buChar char="•"/>
            </a:pPr>
            <a:r>
              <a:rPr lang="en-US" dirty="0" smtClean="0"/>
              <a:t>Sophomore Engagement</a:t>
            </a:r>
          </a:p>
          <a:p>
            <a:pPr marL="889000" lvl="1" indent="-444500" eaLnBrk="1">
              <a:buSzPct val="75000"/>
              <a:buFontTx/>
              <a:buChar char="•"/>
            </a:pPr>
            <a:r>
              <a:rPr lang="en-US" dirty="0" smtClean="0"/>
              <a:t>Career Coaching</a:t>
            </a:r>
          </a:p>
          <a:p>
            <a:pPr marL="889000" lvl="1" indent="-444500" eaLnBrk="1">
              <a:buSzPct val="75000"/>
              <a:buFontTx/>
              <a:buChar char="•"/>
            </a:pPr>
            <a:r>
              <a:rPr lang="en-US" dirty="0" smtClean="0"/>
              <a:t>UIP 240</a:t>
            </a:r>
          </a:p>
          <a:p>
            <a:pPr marL="889000" lvl="1" indent="-444500" eaLnBrk="1">
              <a:buSzPct val="75000"/>
              <a:buFontTx/>
              <a:buChar char="•"/>
            </a:pPr>
            <a:r>
              <a:rPr lang="en-US" dirty="0" smtClean="0"/>
              <a:t>Career Academy Sessions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t="9323" b="9323"/>
          <a:stretch>
            <a:fillRect/>
          </a:stretch>
        </p:blipFill>
        <p:spPr>
          <a:xfrm>
            <a:off x="2565400" y="533399"/>
            <a:ext cx="8394192" cy="8837544"/>
          </a:xfrm>
        </p:spPr>
      </p:pic>
    </p:spTree>
    <p:extLst>
      <p:ext uri="{BB962C8B-B14F-4D97-AF65-F5344CB8AC3E}">
        <p14:creationId xmlns:p14="http://schemas.microsoft.com/office/powerpoint/2010/main" val="823289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lstStyle/>
          <a:p>
            <a:pPr eaLnBrk="1"/>
            <a:r>
              <a:rPr lang="en-US" smtClean="0"/>
              <a:t>Action</a:t>
            </a:r>
          </a:p>
        </p:txBody>
      </p:sp>
      <p:sp>
        <p:nvSpPr>
          <p:cNvPr id="16386" name="Rectangle 2"/>
          <p:cNvSpPr>
            <a:spLocks noGrp="1" noChangeArrowheads="1"/>
          </p:cNvSpPr>
          <p:nvPr>
            <p:ph type="body" idx="1"/>
          </p:nvPr>
        </p:nvSpPr>
        <p:spPr/>
        <p:txBody>
          <a:bodyPr/>
          <a:lstStyle/>
          <a:p>
            <a:pPr marL="444500" indent="-444500" eaLnBrk="1">
              <a:buSzPct val="75000"/>
              <a:buFontTx/>
              <a:buChar char="•"/>
            </a:pPr>
            <a:r>
              <a:rPr lang="en-US" smtClean="0"/>
              <a:t>Encourage Participation</a:t>
            </a:r>
          </a:p>
          <a:p>
            <a:pPr marL="889000" lvl="1" indent="-444500" eaLnBrk="1">
              <a:buSzPct val="75000"/>
              <a:buFontTx/>
              <a:buChar char="•"/>
            </a:pPr>
            <a:r>
              <a:rPr lang="en-US" smtClean="0"/>
              <a:t>Internships</a:t>
            </a:r>
          </a:p>
          <a:p>
            <a:pPr marL="889000" lvl="1" indent="-444500" eaLnBrk="1">
              <a:buSzPct val="75000"/>
              <a:buFontTx/>
              <a:buChar char="•"/>
            </a:pPr>
            <a:r>
              <a:rPr lang="en-US" smtClean="0"/>
              <a:t>Career Fairs</a:t>
            </a:r>
          </a:p>
          <a:p>
            <a:pPr marL="889000" lvl="1" indent="-444500" eaLnBrk="1">
              <a:buSzPct val="75000"/>
              <a:buFontTx/>
              <a:buChar char="•"/>
            </a:pPr>
            <a:r>
              <a:rPr lang="en-US" smtClean="0"/>
              <a:t>Career Center Workshops, Programs, Activities</a:t>
            </a:r>
          </a:p>
          <a:p>
            <a:pPr marL="444500" indent="-444500" eaLnBrk="1">
              <a:buSzPct val="75000"/>
              <a:buFontTx/>
              <a:buChar char="•"/>
            </a:pPr>
            <a:r>
              <a:rPr lang="en-US" smtClean="0"/>
              <a:t>Faculty Mentor Development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pPr eaLnBrk="1"/>
            <a:r>
              <a:rPr lang="en-US" smtClean="0"/>
              <a:t>Transitions</a:t>
            </a:r>
          </a:p>
        </p:txBody>
      </p:sp>
      <p:sp>
        <p:nvSpPr>
          <p:cNvPr id="17410" name="Rectangle 2"/>
          <p:cNvSpPr>
            <a:spLocks noGrp="1" noChangeArrowheads="1"/>
          </p:cNvSpPr>
          <p:nvPr>
            <p:ph type="body" idx="1"/>
          </p:nvPr>
        </p:nvSpPr>
        <p:spPr/>
        <p:txBody>
          <a:bodyPr/>
          <a:lstStyle/>
          <a:p>
            <a:pPr marL="444500" indent="-444500" eaLnBrk="1">
              <a:buSzPct val="75000"/>
              <a:buFontTx/>
              <a:buChar char="•"/>
            </a:pPr>
            <a:r>
              <a:rPr lang="en-US" dirty="0" smtClean="0"/>
              <a:t>Managing Loss</a:t>
            </a:r>
          </a:p>
          <a:p>
            <a:pPr marL="444500" indent="-444500" eaLnBrk="1">
              <a:buSzPct val="75000"/>
              <a:buFontTx/>
              <a:buChar char="•"/>
            </a:pPr>
            <a:r>
              <a:rPr lang="en-US" dirty="0" smtClean="0"/>
              <a:t>Managing Transition</a:t>
            </a:r>
          </a:p>
          <a:p>
            <a:pPr marL="444500" indent="-444500" eaLnBrk="1">
              <a:buSzPct val="75000"/>
              <a:buFontTx/>
              <a:buChar char="•"/>
            </a:pPr>
            <a:r>
              <a:rPr lang="en-US" dirty="0" smtClean="0"/>
              <a:t>Senior Retreat</a:t>
            </a:r>
          </a:p>
          <a:p>
            <a:pPr marL="444500" indent="-444500" eaLnBrk="1">
              <a:buSzPct val="75000"/>
              <a:buFontTx/>
              <a:buChar char="•"/>
            </a:pPr>
            <a:r>
              <a:rPr lang="en-US" dirty="0" smtClean="0"/>
              <a:t>Emphasis on First-Generation Status Continuation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a:r>
              <a:rPr lang="en-US" smtClean="0"/>
              <a:t>Capturing Success</a:t>
            </a:r>
          </a:p>
        </p:txBody>
      </p:sp>
      <p:sp>
        <p:nvSpPr>
          <p:cNvPr id="18434" name="Rectangle 2"/>
          <p:cNvSpPr>
            <a:spLocks noGrp="1" noChangeArrowheads="1"/>
          </p:cNvSpPr>
          <p:nvPr>
            <p:ph type="body" idx="1"/>
          </p:nvPr>
        </p:nvSpPr>
        <p:spPr>
          <a:xfrm>
            <a:off x="952500" y="2451100"/>
            <a:ext cx="11099800" cy="6286500"/>
          </a:xfrm>
        </p:spPr>
        <p:txBody>
          <a:bodyPr/>
          <a:lstStyle/>
          <a:p>
            <a:pPr eaLnBrk="1">
              <a:buSzPct val="75000"/>
            </a:pPr>
            <a:r>
              <a:rPr lang="en-US" dirty="0"/>
              <a:t>Quantitative </a:t>
            </a:r>
            <a:r>
              <a:rPr lang="en-US" dirty="0" smtClean="0"/>
              <a:t>Data</a:t>
            </a:r>
          </a:p>
          <a:p>
            <a:pPr marL="444500" indent="-444500" eaLnBrk="1">
              <a:buSzPct val="75000"/>
              <a:buFontTx/>
              <a:buChar char="•"/>
            </a:pPr>
            <a:r>
              <a:rPr lang="en-US" sz="3200" dirty="0"/>
              <a:t>Career Coaching helped students connect to DePaul resources (82%)</a:t>
            </a:r>
          </a:p>
          <a:p>
            <a:pPr marL="444500" indent="-444500" eaLnBrk="1">
              <a:buSzPct val="75000"/>
              <a:buFontTx/>
              <a:buChar char="•"/>
            </a:pPr>
            <a:r>
              <a:rPr lang="en-US" sz="3200" dirty="0"/>
              <a:t>Career Coaching stressed the importance of finding a mentor and building career-relevant relationships. (91%)</a:t>
            </a:r>
          </a:p>
          <a:p>
            <a:pPr marL="444500" indent="-444500" eaLnBrk="1">
              <a:buSzPct val="75000"/>
              <a:buFontTx/>
              <a:buChar char="•"/>
            </a:pPr>
            <a:r>
              <a:rPr lang="en-US" sz="3200" dirty="0"/>
              <a:t>Career Coaching helped students consider a wider variety of career options. (77%)</a:t>
            </a:r>
          </a:p>
          <a:p>
            <a:pPr marL="444500" indent="-444500" eaLnBrk="1">
              <a:buSzPct val="75000"/>
              <a:buFontTx/>
              <a:buChar char="•"/>
            </a:pP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52500" y="449165"/>
            <a:ext cx="11099800" cy="2159000"/>
          </a:xfrm>
        </p:spPr>
        <p:txBody>
          <a:bodyPr/>
          <a:lstStyle/>
          <a:p>
            <a:pPr eaLnBrk="1"/>
            <a:r>
              <a:rPr lang="en-US" smtClean="0"/>
              <a:t>Capturing Success</a:t>
            </a:r>
          </a:p>
        </p:txBody>
      </p:sp>
      <p:sp>
        <p:nvSpPr>
          <p:cNvPr id="18434" name="Rectangle 2"/>
          <p:cNvSpPr>
            <a:spLocks noGrp="1" noChangeArrowheads="1"/>
          </p:cNvSpPr>
          <p:nvPr>
            <p:ph type="body" idx="1"/>
          </p:nvPr>
        </p:nvSpPr>
        <p:spPr>
          <a:xfrm>
            <a:off x="952500" y="2587949"/>
            <a:ext cx="11099800" cy="6680200"/>
          </a:xfrm>
        </p:spPr>
        <p:txBody>
          <a:bodyPr>
            <a:normAutofit/>
          </a:bodyPr>
          <a:lstStyle/>
          <a:p>
            <a:pPr eaLnBrk="1">
              <a:spcBef>
                <a:spcPts val="600"/>
              </a:spcBef>
              <a:buSzPct val="75000"/>
            </a:pPr>
            <a:r>
              <a:rPr lang="en-US" sz="2800" b="1" dirty="0"/>
              <a:t>Qualitative </a:t>
            </a:r>
            <a:r>
              <a:rPr lang="en-US" sz="2800" b="1" dirty="0" smtClean="0"/>
              <a:t>Data</a:t>
            </a:r>
            <a:endParaRPr lang="en-US" sz="2800" b="1" dirty="0"/>
          </a:p>
          <a:p>
            <a:pPr eaLnBrk="1">
              <a:spcBef>
                <a:spcPts val="600"/>
              </a:spcBef>
              <a:buSzPct val="75000"/>
            </a:pPr>
            <a:r>
              <a:rPr lang="en-US" sz="2800" b="1" dirty="0"/>
              <a:t>Students demonstrated an understanding and application of career capital. </a:t>
            </a:r>
          </a:p>
          <a:p>
            <a:pPr eaLnBrk="1">
              <a:spcBef>
                <a:spcPts val="600"/>
              </a:spcBef>
              <a:buSzPct val="75000"/>
            </a:pPr>
            <a:r>
              <a:rPr lang="en-US" sz="2800" dirty="0" smtClean="0"/>
              <a:t>“I </a:t>
            </a:r>
            <a:r>
              <a:rPr lang="en-US" sz="2800" dirty="0"/>
              <a:t>definitely want to be able to establish a stronger networking base, </a:t>
            </a:r>
            <a:r>
              <a:rPr lang="en-US" sz="2800" dirty="0" smtClean="0"/>
              <a:t>just </a:t>
            </a:r>
            <a:r>
              <a:rPr lang="en-US" sz="2800" dirty="0"/>
              <a:t>because, my career coach, was talking about career capital and how crucial that is for everyone’s success and that’s something I want to be able to establish</a:t>
            </a:r>
            <a:r>
              <a:rPr lang="en-US" sz="2800" dirty="0" smtClean="0"/>
              <a:t>.”</a:t>
            </a:r>
          </a:p>
          <a:p>
            <a:pPr eaLnBrk="1">
              <a:spcBef>
                <a:spcPts val="600"/>
              </a:spcBef>
              <a:buSzPct val="75000"/>
            </a:pPr>
            <a:endParaRPr lang="en-US" sz="2800" dirty="0"/>
          </a:p>
          <a:p>
            <a:pPr eaLnBrk="1">
              <a:spcBef>
                <a:spcPts val="600"/>
              </a:spcBef>
              <a:buSzPct val="75000"/>
            </a:pPr>
            <a:r>
              <a:rPr lang="en-US" sz="2800" b="1" dirty="0"/>
              <a:t>Career Coaching helped students remain accountable to their career goals</a:t>
            </a:r>
            <a:r>
              <a:rPr lang="en-US" sz="2800" dirty="0"/>
              <a:t>.</a:t>
            </a:r>
          </a:p>
          <a:p>
            <a:pPr eaLnBrk="1">
              <a:spcBef>
                <a:spcPts val="600"/>
              </a:spcBef>
              <a:buSzPct val="75000"/>
            </a:pPr>
            <a:r>
              <a:rPr lang="en-US" sz="2800" dirty="0"/>
              <a:t>“... if it wasn’t for the meeting times that made me motivated to go and search for what I wanted to do…  I’ve had a lot going on this quarter; I mean the whole year has been busy, so if it wasn’t for the scheduled meetings I wouldn’t have done these things.”</a:t>
            </a:r>
          </a:p>
          <a:p>
            <a:pPr eaLnBrk="1">
              <a:buSzPct val="75000"/>
            </a:pPr>
            <a:endParaRPr lang="en-US" dirty="0" smtClean="0"/>
          </a:p>
        </p:txBody>
      </p:sp>
    </p:spTree>
    <p:extLst>
      <p:ext uri="{BB962C8B-B14F-4D97-AF65-F5344CB8AC3E}">
        <p14:creationId xmlns:p14="http://schemas.microsoft.com/office/powerpoint/2010/main" val="248547033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a:r>
              <a:rPr lang="en-US" smtClean="0"/>
              <a:t>Capturing Success</a:t>
            </a:r>
          </a:p>
        </p:txBody>
      </p:sp>
      <p:sp>
        <p:nvSpPr>
          <p:cNvPr id="5" name="Rectangle 2"/>
          <p:cNvSpPr txBox="1">
            <a:spLocks noChangeArrowheads="1"/>
          </p:cNvSpPr>
          <p:nvPr/>
        </p:nvSpPr>
        <p:spPr bwMode="auto">
          <a:xfrm>
            <a:off x="952500" y="2743200"/>
            <a:ext cx="11099800" cy="6680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normAutofit/>
          </a:bodyPr>
          <a:lstStyle>
            <a:lvl1pPr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1pPr>
            <a:lvl2pPr marL="2286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2pPr>
            <a:lvl3pPr marL="4572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3pPr>
            <a:lvl4pPr marL="6858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4pPr>
            <a:lvl5pPr marL="914400" algn="l" defTabSz="584200" rtl="0" eaLnBrk="0" fontAlgn="base" hangingPunct="0">
              <a:spcBef>
                <a:spcPts val="4200"/>
              </a:spcBef>
              <a:spcAft>
                <a:spcPct val="0"/>
              </a:spcAft>
              <a:defRPr sz="3600" kern="1200">
                <a:solidFill>
                  <a:srgbClr val="000000"/>
                </a:solidFill>
                <a:latin typeface="+mn-lt"/>
                <a:ea typeface="+mn-ea"/>
                <a:cs typeface="+mn-cs"/>
                <a:sym typeface="Helvetica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t>Students articulated the connection between their career goals, personal life purpose, and common good values.</a:t>
            </a:r>
            <a:endParaRPr lang="en-US" sz="2800" dirty="0"/>
          </a:p>
          <a:p>
            <a:pPr>
              <a:spcBef>
                <a:spcPts val="600"/>
              </a:spcBef>
            </a:pPr>
            <a:r>
              <a:rPr lang="en-US" sz="2800" dirty="0" smtClean="0"/>
              <a:t>“I </a:t>
            </a:r>
            <a:r>
              <a:rPr lang="en-US" sz="2800" dirty="0"/>
              <a:t>feel that in my career I want to be able to implement what I’ve learned because I’m in Women Empowered and DePaul Alliance for Latino Empowerment and a lot of the things I’ve learned from my members, a lot of the things I’ve learned from people in the community have really changed my perspective of how I want to be able to change the </a:t>
            </a:r>
            <a:r>
              <a:rPr lang="en-US" sz="2800" dirty="0" smtClean="0"/>
              <a:t>world.”</a:t>
            </a:r>
            <a:endParaRPr lang="en-US" sz="2800" dirty="0"/>
          </a:p>
          <a:p>
            <a:pPr>
              <a:spcBef>
                <a:spcPts val="600"/>
              </a:spcBef>
            </a:pPr>
            <a:r>
              <a:rPr lang="en-US" sz="2800" b="1" dirty="0"/>
              <a:t> </a:t>
            </a:r>
            <a:endParaRPr lang="en-US" sz="2800" dirty="0"/>
          </a:p>
          <a:p>
            <a:pPr>
              <a:spcBef>
                <a:spcPts val="600"/>
              </a:spcBef>
            </a:pPr>
            <a:r>
              <a:rPr lang="en-US" sz="2800" b="1" dirty="0"/>
              <a:t>Students felt supported by their Career Coach</a:t>
            </a:r>
            <a:endParaRPr lang="en-US" sz="2800" dirty="0"/>
          </a:p>
          <a:p>
            <a:pPr>
              <a:spcBef>
                <a:spcPts val="600"/>
              </a:spcBef>
            </a:pPr>
            <a:r>
              <a:rPr lang="en-US" sz="2800" dirty="0" smtClean="0"/>
              <a:t>“And </a:t>
            </a:r>
            <a:r>
              <a:rPr lang="en-US" sz="2800" dirty="0"/>
              <a:t>the fact that he is part of the minority group that is in the career coaching, the people that usually get the career coaching, I felt more connected and comfortable.  The whole personality that he has made me more comfortable and helped me believe what he was </a:t>
            </a:r>
            <a:r>
              <a:rPr lang="en-US" sz="2800" dirty="0" smtClean="0"/>
              <a:t>saying.”</a:t>
            </a:r>
            <a:endParaRPr lang="en-US" sz="2800" dirty="0"/>
          </a:p>
          <a:p>
            <a:pPr eaLnBrk="1">
              <a:buSzPct val="75000"/>
            </a:pPr>
            <a:endParaRPr lang="en-US" dirty="0" smtClean="0"/>
          </a:p>
        </p:txBody>
      </p:sp>
    </p:spTree>
    <p:extLst>
      <p:ext uri="{BB962C8B-B14F-4D97-AF65-F5344CB8AC3E}">
        <p14:creationId xmlns:p14="http://schemas.microsoft.com/office/powerpoint/2010/main" val="10079197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a:r>
              <a:rPr lang="en-US" smtClean="0"/>
              <a:t>Next Steps</a:t>
            </a:r>
          </a:p>
        </p:txBody>
      </p:sp>
      <p:sp>
        <p:nvSpPr>
          <p:cNvPr id="19458" name="Rectangle 2"/>
          <p:cNvSpPr>
            <a:spLocks noGrp="1" noChangeArrowheads="1"/>
          </p:cNvSpPr>
          <p:nvPr>
            <p:ph type="body" idx="1"/>
          </p:nvPr>
        </p:nvSpPr>
        <p:spPr/>
        <p:txBody>
          <a:bodyPr/>
          <a:lstStyle/>
          <a:p>
            <a:pPr marL="444500" indent="-444500" eaLnBrk="1">
              <a:buSzPct val="75000"/>
              <a:buFontTx/>
              <a:buChar char="•"/>
            </a:pPr>
            <a:r>
              <a:rPr lang="en-US" dirty="0" smtClean="0"/>
              <a:t>Online Services</a:t>
            </a:r>
          </a:p>
          <a:p>
            <a:pPr marL="444500" indent="-444500" eaLnBrk="1">
              <a:buSzPct val="75000"/>
              <a:buFontTx/>
              <a:buChar char="•"/>
            </a:pPr>
            <a:r>
              <a:rPr lang="en-US" dirty="0" smtClean="0"/>
              <a:t>Integrating Current OMSS Program Participants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a:lstStyle/>
          <a:p>
            <a:pPr defTabSz="547688" eaLnBrk="1"/>
            <a:r>
              <a:rPr lang="en-US" sz="7500" smtClean="0"/>
              <a:t>How do we connect with the Career Center...</a:t>
            </a:r>
            <a:endParaRPr lang="en-US" smtClean="0"/>
          </a:p>
        </p:txBody>
      </p:sp>
      <p:sp>
        <p:nvSpPr>
          <p:cNvPr id="35843" name="Rectangle 2"/>
          <p:cNvSpPr>
            <a:spLocks noGrp="1" noChangeArrowheads="1"/>
          </p:cNvSpPr>
          <p:nvPr>
            <p:ph type="body" idx="1"/>
          </p:nvPr>
        </p:nvSpPr>
        <p:spPr/>
        <p:txBody>
          <a:bodyPr/>
          <a:lstStyle/>
          <a:p>
            <a:pPr algn="ctr" eaLnBrk="1">
              <a:spcBef>
                <a:spcPct val="0"/>
              </a:spcBef>
            </a:pPr>
            <a:r>
              <a:rPr lang="en-US" sz="3200" smtClean="0"/>
              <a:t>...and how we're different</a:t>
            </a:r>
            <a:endParaRPr lang="en-US" smtClean="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a:r>
              <a:rPr lang="en-US" smtClean="0"/>
              <a:t>Overview</a:t>
            </a:r>
          </a:p>
        </p:txBody>
      </p:sp>
      <p:sp>
        <p:nvSpPr>
          <p:cNvPr id="3" name="Content Placeholder 2"/>
          <p:cNvSpPr>
            <a:spLocks noGrp="1"/>
          </p:cNvSpPr>
          <p:nvPr>
            <p:ph idx="1"/>
          </p:nvPr>
        </p:nvSpPr>
        <p:spPr/>
        <p:txBody>
          <a:bodyPr/>
          <a:lstStyle/>
          <a:p>
            <a:pPr marL="571500" indent="-571500" eaLnBrk="1">
              <a:buFontTx/>
              <a:buChar char="•"/>
            </a:pPr>
            <a:r>
              <a:rPr lang="en-US" dirty="0" smtClean="0"/>
              <a:t>Our Entry</a:t>
            </a:r>
          </a:p>
          <a:p>
            <a:pPr marL="571500" indent="-571500" eaLnBrk="1">
              <a:buFontTx/>
              <a:buChar char="•"/>
            </a:pPr>
            <a:r>
              <a:rPr lang="en-US" dirty="0" smtClean="0"/>
              <a:t>Our Current Work</a:t>
            </a:r>
          </a:p>
          <a:p>
            <a:pPr marL="571500" indent="-571500" eaLnBrk="1">
              <a:buFontTx/>
              <a:buChar char="•"/>
            </a:pPr>
            <a:r>
              <a:rPr lang="en-US" dirty="0" smtClean="0"/>
              <a:t>Capturing Success</a:t>
            </a:r>
          </a:p>
          <a:p>
            <a:pPr marL="571500" indent="-571500" eaLnBrk="1">
              <a:buFontTx/>
              <a:buChar char="•"/>
            </a:pPr>
            <a:r>
              <a:rPr lang="en-US" dirty="0" smtClean="0"/>
              <a:t>Next Steps</a:t>
            </a:r>
          </a:p>
          <a:p>
            <a:pPr marL="571500" indent="-571500" eaLnBrk="1">
              <a:buFontTx/>
              <a:buChar char="•"/>
            </a:pPr>
            <a:r>
              <a:rPr lang="en-US" dirty="0" smtClean="0"/>
              <a:t>Career Center Partnership</a:t>
            </a:r>
          </a:p>
          <a:p>
            <a:pPr marL="571500" indent="-571500" eaLnBrk="1">
              <a:buFontTx/>
              <a:buChar char="•"/>
            </a:pPr>
            <a:r>
              <a:rPr lang="en-US" dirty="0" smtClean="0"/>
              <a:t>Things to Consider</a:t>
            </a:r>
          </a:p>
          <a:p>
            <a:pPr marL="571500" indent="-571500" eaLnBrk="1">
              <a:buFontTx/>
              <a:buChar cha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1270000" y="787400"/>
            <a:ext cx="10464800" cy="800100"/>
          </a:xfrm>
        </p:spPr>
        <p:txBody>
          <a:bodyPr/>
          <a:lstStyle/>
          <a:p>
            <a:pPr eaLnBrk="1"/>
            <a:r>
              <a:rPr lang="en-US" sz="3600" b="1" smtClean="0"/>
              <a:t>How do we connect with the Career Center</a:t>
            </a:r>
            <a:endParaRPr lang="en-US" smtClean="0"/>
          </a:p>
        </p:txBody>
      </p:sp>
      <p:sp>
        <p:nvSpPr>
          <p:cNvPr id="21506" name="AutoShape 2"/>
          <p:cNvSpPr>
            <a:spLocks/>
          </p:cNvSpPr>
          <p:nvPr/>
        </p:nvSpPr>
        <p:spPr bwMode="auto">
          <a:xfrm>
            <a:off x="1312863" y="1985963"/>
            <a:ext cx="10375900" cy="600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marL="357188" indent="-357188">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2000"/>
              </a:spcBef>
              <a:buSzPct val="75000"/>
              <a:buFontTx/>
              <a:buChar char="•"/>
            </a:pPr>
            <a:r>
              <a:rPr lang="en-US" sz="2900" dirty="0"/>
              <a:t>Career Center staff serves as strong advocates for first-generation students.</a:t>
            </a:r>
          </a:p>
          <a:p>
            <a:pPr eaLnBrk="1">
              <a:spcBef>
                <a:spcPts val="2000"/>
              </a:spcBef>
              <a:buSzPct val="75000"/>
              <a:buFontTx/>
              <a:buChar char="•"/>
            </a:pPr>
            <a:r>
              <a:rPr lang="en-US" sz="2900" dirty="0"/>
              <a:t>Sharing and promotion of resources and Career Center workshops and events to our student population. </a:t>
            </a:r>
          </a:p>
          <a:p>
            <a:pPr eaLnBrk="1">
              <a:spcBef>
                <a:spcPts val="2000"/>
              </a:spcBef>
              <a:buSzPct val="75000"/>
              <a:buFontTx/>
              <a:buChar char="•"/>
            </a:pPr>
            <a:r>
              <a:rPr lang="en-US" sz="2900" dirty="0"/>
              <a:t>Collaboration and partnerships with University Internship Program to create for-credit course designed for first-generation students.</a:t>
            </a:r>
          </a:p>
          <a:p>
            <a:pPr eaLnBrk="1">
              <a:spcBef>
                <a:spcPts val="2000"/>
              </a:spcBef>
              <a:buSzPct val="75000"/>
              <a:buFontTx/>
              <a:buChar char="•"/>
            </a:pPr>
            <a:r>
              <a:rPr lang="en-US" sz="2900" dirty="0"/>
              <a:t>Annual summer meetings with campus partners to identify trends in each area and create strategies for improvement.</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1270000" y="787400"/>
            <a:ext cx="10464800" cy="800100"/>
          </a:xfrm>
        </p:spPr>
        <p:txBody>
          <a:bodyPr/>
          <a:lstStyle/>
          <a:p>
            <a:pPr eaLnBrk="1"/>
            <a:r>
              <a:rPr lang="en-US" sz="3600" b="1" smtClean="0"/>
              <a:t>How are we different?</a:t>
            </a:r>
            <a:endParaRPr lang="en-US" smtClean="0"/>
          </a:p>
        </p:txBody>
      </p:sp>
      <p:sp>
        <p:nvSpPr>
          <p:cNvPr id="22532" name="AutoShape 4"/>
          <p:cNvSpPr>
            <a:spLocks/>
          </p:cNvSpPr>
          <p:nvPr/>
        </p:nvSpPr>
        <p:spPr bwMode="auto">
          <a:xfrm>
            <a:off x="1330325" y="3282950"/>
            <a:ext cx="1733550" cy="647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r>
              <a:rPr lang="en-US"/>
              <a:t>OMSS</a:t>
            </a:r>
          </a:p>
        </p:txBody>
      </p:sp>
      <p:sp>
        <p:nvSpPr>
          <p:cNvPr id="22534" name="AutoShape 6"/>
          <p:cNvSpPr>
            <a:spLocks/>
          </p:cNvSpPr>
          <p:nvPr/>
        </p:nvSpPr>
        <p:spPr bwMode="auto">
          <a:xfrm>
            <a:off x="8901113" y="3282950"/>
            <a:ext cx="3546475" cy="6477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r>
              <a:rPr lang="en-US"/>
              <a:t>Career Center</a:t>
            </a:r>
          </a:p>
        </p:txBody>
      </p:sp>
      <p:grpSp>
        <p:nvGrpSpPr>
          <p:cNvPr id="2" name="Group 1"/>
          <p:cNvGrpSpPr>
            <a:grpSpLocks/>
          </p:cNvGrpSpPr>
          <p:nvPr/>
        </p:nvGrpSpPr>
        <p:grpSpPr bwMode="auto">
          <a:xfrm>
            <a:off x="850900" y="4076700"/>
            <a:ext cx="11201400" cy="2400300"/>
            <a:chOff x="850900" y="4076700"/>
            <a:chExt cx="11201400" cy="2400300"/>
          </a:xfrm>
        </p:grpSpPr>
        <p:sp>
          <p:nvSpPr>
            <p:cNvPr id="39942" name="Line 2"/>
            <p:cNvSpPr>
              <a:spLocks noChangeShapeType="1"/>
            </p:cNvSpPr>
            <p:nvPr/>
          </p:nvSpPr>
          <p:spPr bwMode="auto">
            <a:xfrm>
              <a:off x="3722688" y="5154613"/>
              <a:ext cx="5397500" cy="1587"/>
            </a:xfrm>
            <a:prstGeom prst="line">
              <a:avLst/>
            </a:prstGeom>
            <a:noFill/>
            <a:ln w="25400">
              <a:solidFill>
                <a:srgbClr val="000000"/>
              </a:solidFill>
              <a:round/>
              <a:headEnd type="stealth" w="med" len="med"/>
              <a:tailEnd type="stealth"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p>
          </p:txBody>
        </p:sp>
        <p:sp>
          <p:nvSpPr>
            <p:cNvPr id="22531" name="AutoShape 3" descr="tile_paper_medgray.jpeg"/>
            <p:cNvSpPr>
              <a:spLocks/>
            </p:cNvSpPr>
            <p:nvPr/>
          </p:nvSpPr>
          <p:spPr bwMode="auto">
            <a:xfrm>
              <a:off x="850900" y="4076700"/>
              <a:ext cx="2692400" cy="2400300"/>
            </a:xfrm>
            <a:prstGeom prst="roundRect">
              <a:avLst>
                <a:gd name="adj" fmla="val 7935"/>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50800" tIns="50800" rIns="50800" bIns="50800" anchor="ctr"/>
            <a:lstStyle>
              <a:lvl1pPr marL="222250" indent="-222250">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marL="13716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900"/>
                </a:spcBef>
                <a:buSzPct val="75000"/>
                <a:buFontTx/>
                <a:buChar char="•"/>
                <a:defRPr/>
              </a:pPr>
              <a:r>
                <a:rPr lang="en-US" sz="1800" dirty="0" smtClean="0">
                  <a:solidFill>
                    <a:srgbClr val="FFFFFF"/>
                  </a:solidFill>
                </a:rPr>
                <a:t>Discernment</a:t>
              </a:r>
            </a:p>
            <a:p>
              <a:pPr eaLnBrk="1">
                <a:spcBef>
                  <a:spcPts val="900"/>
                </a:spcBef>
                <a:buSzPct val="75000"/>
                <a:buFontTx/>
                <a:buChar char="•"/>
                <a:defRPr/>
              </a:pPr>
              <a:r>
                <a:rPr lang="en-US" sz="1800" dirty="0" smtClean="0">
                  <a:solidFill>
                    <a:srgbClr val="FFFFFF"/>
                  </a:solidFill>
                </a:rPr>
                <a:t>Create customized action plans</a:t>
              </a:r>
            </a:p>
            <a:p>
              <a:pPr eaLnBrk="1">
                <a:spcBef>
                  <a:spcPts val="900"/>
                </a:spcBef>
                <a:buSzPct val="75000"/>
                <a:buFontTx/>
                <a:buChar char="•"/>
                <a:defRPr/>
              </a:pPr>
              <a:r>
                <a:rPr lang="en-US" sz="1800" dirty="0" smtClean="0">
                  <a:solidFill>
                    <a:srgbClr val="FFFFFF"/>
                  </a:solidFill>
                </a:rPr>
                <a:t>Transition </a:t>
              </a:r>
              <a:endParaRPr lang="en-US" dirty="0" smtClean="0"/>
            </a:p>
          </p:txBody>
        </p:sp>
        <p:sp>
          <p:nvSpPr>
            <p:cNvPr id="22533" name="AutoShape 5" descr="tile_paper_medgray.jpeg"/>
            <p:cNvSpPr>
              <a:spLocks/>
            </p:cNvSpPr>
            <p:nvPr/>
          </p:nvSpPr>
          <p:spPr bwMode="auto">
            <a:xfrm>
              <a:off x="9296400" y="4076700"/>
              <a:ext cx="2755900" cy="2400300"/>
            </a:xfrm>
            <a:prstGeom prst="roundRect">
              <a:avLst>
                <a:gd name="adj" fmla="val 7935"/>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 xmlns:a14="http://schemas.microsoft.com/office/drawing/2010/main" w="12700" cap="flat" cmpd="sng">
                  <a:solidFill>
                    <a:srgbClr val="000000"/>
                  </a:solidFill>
                  <a:prstDash val="solid"/>
                  <a:miter lim="0"/>
                  <a:headEnd/>
                  <a:tailEnd/>
                </a14:hiddenLine>
              </a:ext>
            </a:extLst>
          </p:spPr>
          <p:txBody>
            <a:bodyPr lIns="50800" tIns="50800" rIns="50800" bIns="50800" anchor="ctr"/>
            <a:lstStyle>
              <a:lvl1pPr marL="222250" indent="-222250">
                <a:defRPr sz="3600">
                  <a:solidFill>
                    <a:srgbClr val="000000"/>
                  </a:solidFill>
                  <a:latin typeface="Helvetica Light" charset="0"/>
                  <a:ea typeface="Helvetica Light" charset="0"/>
                  <a:cs typeface="Helvetica Light" charset="0"/>
                  <a:sym typeface="Helvetica Light" charset="0"/>
                </a:defRPr>
              </a:lvl1pPr>
              <a:lvl2pPr>
                <a:defRPr sz="3600">
                  <a:solidFill>
                    <a:srgbClr val="000000"/>
                  </a:solidFill>
                  <a:latin typeface="Helvetica Light" charset="0"/>
                  <a:ea typeface="Helvetica Light" charset="0"/>
                  <a:cs typeface="Helvetica Light" charset="0"/>
                  <a:sym typeface="Helvetica Light" charset="0"/>
                </a:defRPr>
              </a:lvl2pPr>
              <a:lvl3pPr>
                <a:defRPr sz="3600">
                  <a:solidFill>
                    <a:srgbClr val="000000"/>
                  </a:solidFill>
                  <a:latin typeface="Helvetica Light" charset="0"/>
                  <a:ea typeface="Helvetica Light" charset="0"/>
                  <a:cs typeface="Helvetica Light" charset="0"/>
                  <a:sym typeface="Helvetica Light" charset="0"/>
                </a:defRPr>
              </a:lvl3pPr>
              <a:lvl4pPr>
                <a:defRPr sz="3600">
                  <a:solidFill>
                    <a:srgbClr val="000000"/>
                  </a:solidFill>
                  <a:latin typeface="Helvetica Light" charset="0"/>
                  <a:ea typeface="Helvetica Light" charset="0"/>
                  <a:cs typeface="Helvetica Light" charset="0"/>
                  <a:sym typeface="Helvetica Light" charset="0"/>
                </a:defRPr>
              </a:lvl4pPr>
              <a:lvl5pPr>
                <a:defRPr sz="3600">
                  <a:solidFill>
                    <a:srgbClr val="000000"/>
                  </a:solidFill>
                  <a:latin typeface="Helvetica Light" charset="0"/>
                  <a:ea typeface="Helvetica Light" charset="0"/>
                  <a:cs typeface="Helvetica Light" charset="0"/>
                  <a:sym typeface="Helvetica Light" charset="0"/>
                </a:defRPr>
              </a:lvl5pPr>
              <a:lvl6pPr marL="13716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18288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22860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2743200" algn="ctr" defTabSz="584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spcBef>
                  <a:spcPts val="900"/>
                </a:spcBef>
                <a:buSzPct val="75000"/>
                <a:buFontTx/>
                <a:buChar char="•"/>
                <a:defRPr/>
              </a:pPr>
              <a:r>
                <a:rPr lang="en-US" sz="1800" dirty="0" smtClean="0">
                  <a:solidFill>
                    <a:srgbClr val="FFFFFF"/>
                  </a:solidFill>
                </a:rPr>
                <a:t>Tangible assessments</a:t>
              </a:r>
            </a:p>
            <a:p>
              <a:pPr eaLnBrk="1">
                <a:spcBef>
                  <a:spcPts val="900"/>
                </a:spcBef>
                <a:buSzPct val="75000"/>
                <a:buFontTx/>
                <a:buChar char="•"/>
                <a:defRPr/>
              </a:pPr>
              <a:r>
                <a:rPr lang="en-US" sz="1800" dirty="0" smtClean="0">
                  <a:solidFill>
                    <a:srgbClr val="FFFFFF"/>
                  </a:solidFill>
                </a:rPr>
                <a:t>Tools to implement action plans.</a:t>
              </a:r>
            </a:p>
            <a:p>
              <a:pPr eaLnBrk="1">
                <a:spcBef>
                  <a:spcPts val="900"/>
                </a:spcBef>
                <a:buSzPct val="75000"/>
                <a:buFontTx/>
                <a:buChar char="•"/>
                <a:defRPr/>
              </a:pPr>
              <a:r>
                <a:rPr lang="en-US" sz="1800" dirty="0" smtClean="0">
                  <a:solidFill>
                    <a:srgbClr val="FFFFFF"/>
                  </a:solidFill>
                </a:rPr>
                <a:t>Internships and job</a:t>
              </a:r>
              <a:endParaRPr lang="en-US" dirty="0" smtClean="0"/>
            </a:p>
          </p:txBody>
        </p:sp>
        <p:sp>
          <p:nvSpPr>
            <p:cNvPr id="39945" name="AutoShape 7"/>
            <p:cNvSpPr>
              <a:spLocks/>
            </p:cNvSpPr>
            <p:nvPr/>
          </p:nvSpPr>
          <p:spPr bwMode="auto">
            <a:xfrm>
              <a:off x="3719512" y="4267200"/>
              <a:ext cx="2782888" cy="685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US" sz="2000" b="1"/>
                <a:t>Thinking</a:t>
              </a:r>
            </a:p>
            <a:p>
              <a:pPr eaLnBrk="1"/>
              <a:r>
                <a:rPr lang="en-US" sz="1600"/>
                <a:t>(Reflective Practice)</a:t>
              </a:r>
            </a:p>
          </p:txBody>
        </p:sp>
        <p:sp>
          <p:nvSpPr>
            <p:cNvPr id="39946" name="AutoShape 8"/>
            <p:cNvSpPr>
              <a:spLocks/>
            </p:cNvSpPr>
            <p:nvPr/>
          </p:nvSpPr>
          <p:spPr bwMode="auto">
            <a:xfrm>
              <a:off x="7035801" y="4406900"/>
              <a:ext cx="2052638" cy="406400"/>
            </a:xfrm>
            <a:custGeom>
              <a:avLst/>
              <a:gdLst>
                <a:gd name="T0" fmla="*/ 2147483646 w 21600"/>
                <a:gd name="T1" fmla="*/ 1353391700 h 21600"/>
                <a:gd name="T2" fmla="*/ 2147483646 w 21600"/>
                <a:gd name="T3" fmla="*/ 1353391700 h 21600"/>
                <a:gd name="T4" fmla="*/ 2147483646 w 21600"/>
                <a:gd name="T5" fmla="*/ 1353391700 h 21600"/>
                <a:gd name="T6" fmla="*/ 2147483646 w 21600"/>
                <a:gd name="T7" fmla="*/ 1353391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lvl1pPr>
                <a:defRPr sz="3600">
                  <a:solidFill>
                    <a:srgbClr val="000000"/>
                  </a:solidFill>
                  <a:latin typeface="Helvetica Light" charset="0"/>
                  <a:ea typeface="Helvetica Light" charset="0"/>
                  <a:cs typeface="Helvetica Light" charset="0"/>
                  <a:sym typeface="Helvetica Light" charset="0"/>
                </a:defRPr>
              </a:lvl1pPr>
              <a:lvl2pPr marL="742950" indent="-285750">
                <a:defRPr sz="3600">
                  <a:solidFill>
                    <a:srgbClr val="000000"/>
                  </a:solidFill>
                  <a:latin typeface="Helvetica Light" charset="0"/>
                  <a:ea typeface="Helvetica Light" charset="0"/>
                  <a:cs typeface="Helvetica Light" charset="0"/>
                  <a:sym typeface="Helvetica Light" charset="0"/>
                </a:defRPr>
              </a:lvl2pPr>
              <a:lvl3pPr marL="1143000" indent="-228600">
                <a:defRPr sz="3600">
                  <a:solidFill>
                    <a:srgbClr val="000000"/>
                  </a:solidFill>
                  <a:latin typeface="Helvetica Light" charset="0"/>
                  <a:ea typeface="Helvetica Light" charset="0"/>
                  <a:cs typeface="Helvetica Light" charset="0"/>
                  <a:sym typeface="Helvetica Light" charset="0"/>
                </a:defRPr>
              </a:lvl3pPr>
              <a:lvl4pPr marL="1600200" indent="-228600">
                <a:defRPr sz="3600">
                  <a:solidFill>
                    <a:srgbClr val="000000"/>
                  </a:solidFill>
                  <a:latin typeface="Helvetica Light" charset="0"/>
                  <a:ea typeface="Helvetica Light" charset="0"/>
                  <a:cs typeface="Helvetica Light" charset="0"/>
                  <a:sym typeface="Helvetica Light" charset="0"/>
                </a:defRPr>
              </a:lvl4pPr>
              <a:lvl5pPr marL="2057400" indent="-228600">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r" eaLnBrk="1"/>
              <a:r>
                <a:rPr lang="en-US" sz="2000" b="1"/>
                <a:t>Doing</a:t>
              </a:r>
            </a:p>
            <a:p>
              <a:pPr algn="r" eaLnBrk="1"/>
              <a:r>
                <a:rPr lang="en-US" sz="1600"/>
                <a:t>(Transactional)</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a:lstStyle/>
          <a:p>
            <a:pPr eaLnBrk="1"/>
            <a:r>
              <a:rPr lang="en-US" smtClean="0"/>
              <a:t>Things to Consider</a:t>
            </a:r>
          </a:p>
        </p:txBody>
      </p:sp>
      <p:sp>
        <p:nvSpPr>
          <p:cNvPr id="24578" name="Rectangle 2"/>
          <p:cNvSpPr>
            <a:spLocks noGrp="1" noChangeArrowheads="1"/>
          </p:cNvSpPr>
          <p:nvPr>
            <p:ph type="body" idx="1"/>
          </p:nvPr>
        </p:nvSpPr>
        <p:spPr/>
        <p:txBody>
          <a:bodyPr/>
          <a:lstStyle/>
          <a:p>
            <a:pPr marL="444500" indent="-444500" eaLnBrk="1">
              <a:buSzPct val="75000"/>
              <a:buFontTx/>
              <a:buChar char="•"/>
              <a:defRPr/>
            </a:pPr>
            <a:r>
              <a:rPr lang="en-US" dirty="0" smtClean="0"/>
              <a:t>Partnerships can create direct access to underrepresented groups</a:t>
            </a:r>
          </a:p>
          <a:p>
            <a:pPr marL="444500" indent="-444500" eaLnBrk="1">
              <a:buSzPct val="75000"/>
              <a:buFontTx/>
              <a:buChar char="•"/>
              <a:defRPr/>
            </a:pPr>
            <a:r>
              <a:rPr lang="en-US" dirty="0" smtClean="0"/>
              <a:t>Which offices engage this segment of your student population? </a:t>
            </a:r>
          </a:p>
          <a:p>
            <a:pPr marL="444500" indent="-444500" eaLnBrk="1">
              <a:buSzPct val="75000"/>
              <a:buFontTx/>
              <a:buChar char="•"/>
              <a:defRPr/>
            </a:pPr>
            <a:r>
              <a:rPr lang="en-US" dirty="0" smtClean="0"/>
              <a:t>How have/can you partner for increased student participation?</a:t>
            </a:r>
          </a:p>
          <a:p>
            <a:pPr marL="444500" indent="-444500" eaLnBrk="1">
              <a:buSzPct val="75000"/>
              <a:buFontTx/>
              <a:buChar char="•"/>
              <a:defRPr/>
            </a:pPr>
            <a:r>
              <a:rPr lang="en-US" dirty="0" smtClean="0"/>
              <a:t>Career Self-Efficacy</a:t>
            </a:r>
          </a:p>
          <a:p>
            <a:pPr eaLnBrk="1">
              <a:buSzPct val="75000"/>
              <a:defRPr/>
            </a:pPr>
            <a:endParaRPr lang="en-US" dirty="0"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887413" y="838200"/>
            <a:ext cx="11217275" cy="161766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eaLnBrk="1"/>
            <a:r>
              <a:rPr lang="en-US" dirty="0" smtClean="0"/>
              <a:t>Questions</a:t>
            </a:r>
          </a:p>
        </p:txBody>
      </p:sp>
      <p:sp>
        <p:nvSpPr>
          <p:cNvPr id="44035" name="Text Placeholder 2"/>
          <p:cNvSpPr>
            <a:spLocks noGrp="1"/>
          </p:cNvSpPr>
          <p:nvPr>
            <p:ph type="body" idx="1"/>
          </p:nvPr>
        </p:nvSpPr>
        <p:spPr bwMode="auto">
          <a:xfrm>
            <a:off x="887413" y="7010400"/>
            <a:ext cx="11217275" cy="2133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a:r>
              <a:rPr lang="en-US" dirty="0" smtClean="0"/>
              <a:t>Thank you.</a:t>
            </a:r>
          </a:p>
          <a:p>
            <a:pPr eaLnBrk="1"/>
            <a:r>
              <a:rPr lang="en-US" dirty="0" smtClean="0"/>
              <a:t>Eric Mata, </a:t>
            </a:r>
            <a:r>
              <a:rPr lang="en-US" dirty="0" smtClean="0">
                <a:hlinkClick r:id="rId3"/>
              </a:rPr>
              <a:t>emata3@depaul.edu</a:t>
            </a:r>
            <a:r>
              <a:rPr lang="en-US" dirty="0" smtClean="0"/>
              <a:t>; Richard Morales, </a:t>
            </a:r>
            <a:r>
              <a:rPr lang="en-US" dirty="0" smtClean="0">
                <a:hlinkClick r:id="rId4"/>
              </a:rPr>
              <a:t>rmorales150@ccc.edu</a:t>
            </a:r>
            <a:endParaRPr lang="en-US" dirty="0" smtClean="0"/>
          </a:p>
          <a:p>
            <a:pPr eaLnBrk="1"/>
            <a:endParaRPr lang="en-US" dirty="0" smtClean="0"/>
          </a:p>
          <a:p>
            <a:pPr eaLnBrk="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0" y="228600"/>
            <a:ext cx="11582400" cy="9190208"/>
          </a:xfrm>
          <a:prstGeom prst="rect">
            <a:avLst/>
          </a:prstGeom>
        </p:spPr>
        <p:txBody>
          <a:bodyPr wrap="square">
            <a:spAutoFit/>
          </a:bodyPr>
          <a:lstStyle/>
          <a:p>
            <a:pPr marL="457200" marR="0">
              <a:spcBef>
                <a:spcPts val="0"/>
              </a:spcBef>
              <a:spcAft>
                <a:spcPts val="0"/>
              </a:spcAft>
            </a:pPr>
            <a:r>
              <a:rPr lang="en-US" sz="1600" b="1" dirty="0">
                <a:latin typeface="Times New Roman" panose="02020603050405020304" pitchFamily="18" charset="0"/>
                <a:ea typeface="Times New Roman" panose="02020603050405020304" pitchFamily="18" charset="0"/>
              </a:rPr>
              <a:t>References</a:t>
            </a:r>
            <a:endParaRPr lang="en-US" sz="1600" dirty="0">
              <a:latin typeface="Times New Roman" panose="02020603050405020304" pitchFamily="18" charset="0"/>
              <a:ea typeface="Times New Roman" panose="02020603050405020304" pitchFamily="18" charset="0"/>
            </a:endParaRPr>
          </a:p>
          <a:p>
            <a:pPr marL="876300" marR="0" indent="-457200">
              <a:lnSpc>
                <a:spcPct val="115000"/>
              </a:lnSpc>
              <a:spcBef>
                <a:spcPts val="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Constantine, M. G., &amp; Flores, L. Y. (2006). Psychological distress, perceived family conflict, and career development issues in college students of color. </a:t>
            </a:r>
            <a:r>
              <a:rPr lang="en-US" sz="1600" i="1" dirty="0">
                <a:latin typeface="Times New Roman" panose="02020603050405020304" pitchFamily="18" charset="0"/>
                <a:ea typeface="Calibri" panose="020F0502020204030204" pitchFamily="34" charset="0"/>
                <a:cs typeface="Times New Roman" panose="02020603050405020304" pitchFamily="18" charset="0"/>
              </a:rPr>
              <a:t>Journal of Career Assessment</a:t>
            </a:r>
            <a:r>
              <a:rPr lang="en-US" sz="1600" dirty="0">
                <a:latin typeface="Times New Roman" panose="02020603050405020304" pitchFamily="18" charset="0"/>
                <a:ea typeface="Calibri" panose="020F0502020204030204" pitchFamily="34" charset="0"/>
                <a:cs typeface="Times New Roman" panose="02020603050405020304" pitchFamily="18" charset="0"/>
              </a:rPr>
              <a:t>, 14(3), 354-369.</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Caridad</a:t>
            </a:r>
            <a:r>
              <a:rPr lang="en-US" sz="1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Sanchez-</a:t>
            </a:r>
            <a:r>
              <a:rPr lang="en-US" sz="16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Leguelinel</a:t>
            </a:r>
            <a:r>
              <a:rPr lang="en-US" sz="1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(2008). Supporting 'Slumping' Sophomores: Programmatic Peer Initiatives Designed To Enhance Retention in the Crucial Second Year of College. College Student </a:t>
            </a:r>
            <a:r>
              <a:rPr lang="en-US" sz="16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Journal,B</a:t>
            </a:r>
            <a:r>
              <a:rPr lang="en-US" sz="1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42(2), 637-646.  Retrieved February 25, 2009, from ProQuest Education Journals database. (Document ID: 1485911731).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Duffy, R. D., &amp; </a:t>
            </a:r>
            <a:r>
              <a:rPr lang="en-US" sz="16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Sedlacek</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W. E. (2010). The salience of a career calling among college students: Exploring group differences and links to religiousness, life meaning, and life satisfaction. </a:t>
            </a:r>
            <a:r>
              <a:rPr lang="en-US" sz="1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The Career Development Quarterly</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59</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(1), 27-41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Graunke</a:t>
            </a:r>
            <a:r>
              <a:rPr lang="en-US" sz="1600" dirty="0">
                <a:latin typeface="Times New Roman" panose="02020603050405020304" pitchFamily="18" charset="0"/>
                <a:ea typeface="Calibri" panose="020F0502020204030204" pitchFamily="34" charset="0"/>
                <a:cs typeface="Times New Roman" panose="02020603050405020304" pitchFamily="18" charset="0"/>
              </a:rPr>
              <a:t>, S., &amp; </a:t>
            </a:r>
            <a:r>
              <a:rPr lang="en-US" sz="1600" dirty="0" err="1">
                <a:latin typeface="Times New Roman" panose="02020603050405020304" pitchFamily="18" charset="0"/>
                <a:ea typeface="Calibri" panose="020F0502020204030204" pitchFamily="34" charset="0"/>
                <a:cs typeface="Times New Roman" panose="02020603050405020304" pitchFamily="18" charset="0"/>
              </a:rPr>
              <a:t>Woosley</a:t>
            </a:r>
            <a:r>
              <a:rPr lang="en-US" sz="1600" dirty="0">
                <a:latin typeface="Times New Roman" panose="02020603050405020304" pitchFamily="18" charset="0"/>
                <a:ea typeface="Calibri" panose="020F0502020204030204" pitchFamily="34" charset="0"/>
                <a:cs typeface="Times New Roman" panose="02020603050405020304" pitchFamily="18" charset="0"/>
              </a:rPr>
              <a:t>, S. (2005). An Exploration of the Factors That Affect the Academic Success of College Sophomores. College Student Journal, 39(2), 367-76. Retrieved February 20, 2009, from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OmniFile</a:t>
            </a:r>
            <a:r>
              <a:rPr lang="en-US" sz="1600" dirty="0">
                <a:latin typeface="Times New Roman" panose="02020603050405020304" pitchFamily="18" charset="0"/>
                <a:ea typeface="Calibri" panose="020F0502020204030204" pitchFamily="34" charset="0"/>
                <a:cs typeface="Times New Roman" panose="02020603050405020304" pitchFamily="18" charset="0"/>
              </a:rPr>
              <a:t> Full Text Select database.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Luzzo</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 D. A. (1995). Gender differences in college students' career maturity and perceived barriers in career development. </a:t>
            </a:r>
            <a:r>
              <a:rPr lang="en-US" sz="1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Journal of Counseling &amp; Development</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r>
              <a:rPr lang="en-US" sz="1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73</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(3), 319-322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Metheny</a:t>
            </a:r>
            <a:r>
              <a:rPr lang="en-US" sz="1600" dirty="0">
                <a:latin typeface="Times New Roman" panose="02020603050405020304" pitchFamily="18" charset="0"/>
                <a:ea typeface="Calibri" panose="020F0502020204030204" pitchFamily="34" charset="0"/>
                <a:cs typeface="Times New Roman" panose="02020603050405020304" pitchFamily="18" charset="0"/>
              </a:rPr>
              <a:t>, J., &amp;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McWhirter</a:t>
            </a:r>
            <a:r>
              <a:rPr lang="en-US" sz="1600" dirty="0">
                <a:latin typeface="Times New Roman" panose="02020603050405020304" pitchFamily="18" charset="0"/>
                <a:ea typeface="Calibri" panose="020F0502020204030204" pitchFamily="34" charset="0"/>
                <a:cs typeface="Times New Roman" panose="02020603050405020304" pitchFamily="18" charset="0"/>
              </a:rPr>
              <a:t>, E. H. (2013). Contributions of social status and family support to college students’ career decision self-efficacy and outcome expectations. </a:t>
            </a:r>
            <a:r>
              <a:rPr lang="en-US" sz="1600" i="1" dirty="0">
                <a:latin typeface="Times New Roman" panose="02020603050405020304" pitchFamily="18" charset="0"/>
                <a:ea typeface="Calibri" panose="020F0502020204030204" pitchFamily="34" charset="0"/>
                <a:cs typeface="Times New Roman" panose="02020603050405020304" pitchFamily="18" charset="0"/>
              </a:rPr>
              <a:t>Journal of Career Assessment</a:t>
            </a:r>
            <a:r>
              <a:rPr lang="en-US" sz="1600" dirty="0">
                <a:latin typeface="Times New Roman" panose="02020603050405020304" pitchFamily="18" charset="0"/>
                <a:ea typeface="Calibri" panose="020F0502020204030204" pitchFamily="34" charset="0"/>
                <a:cs typeface="Times New Roman" panose="02020603050405020304" pitchFamily="18" charset="0"/>
              </a:rPr>
              <a:t>, 0(0), 1-17.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Olson, J. S. (2013). Opportunities, obstacles, and options: First-generation college graduates and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social </a:t>
            </a:r>
            <a:r>
              <a:rPr lang="en-US" sz="1600" dirty="0">
                <a:latin typeface="Times New Roman" panose="02020603050405020304" pitchFamily="18" charset="0"/>
                <a:ea typeface="Calibri" panose="020F0502020204030204" pitchFamily="34" charset="0"/>
                <a:cs typeface="Times New Roman" panose="02020603050405020304" pitchFamily="18" charset="0"/>
              </a:rPr>
              <a:t>cognitive career theory. </a:t>
            </a:r>
            <a:r>
              <a:rPr lang="en-US" sz="1600" i="1" dirty="0">
                <a:latin typeface="Times New Roman" panose="02020603050405020304" pitchFamily="18" charset="0"/>
                <a:ea typeface="Calibri" panose="020F0502020204030204" pitchFamily="34" charset="0"/>
                <a:cs typeface="Times New Roman" panose="02020603050405020304" pitchFamily="18" charset="0"/>
              </a:rPr>
              <a:t>Journal of Career Development.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Rios-Aguilar, C., &amp; </a:t>
            </a:r>
            <a:r>
              <a:rPr lang="en-US" sz="1600" dirty="0" err="1">
                <a:solidFill>
                  <a:srgbClr val="222222"/>
                </a:solidFill>
                <a:latin typeface="Times New Roman" panose="02020603050405020304" pitchFamily="18" charset="0"/>
                <a:ea typeface="Calibri" panose="020F0502020204030204" pitchFamily="34" charset="0"/>
                <a:cs typeface="Times New Roman" panose="02020603050405020304" pitchFamily="18" charset="0"/>
              </a:rPr>
              <a:t>Deil</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-Amen, R. (2012). Beyond getting in and fitting in: An examination of social networks and professionally relevant social capital among Latina/o university students. </a:t>
            </a:r>
            <a:r>
              <a:rPr lang="en-US" sz="1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Journal of Hispanic Higher Education</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a:t>
            </a:r>
            <a:r>
              <a:rPr lang="en-US" sz="1600" i="1"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11</a:t>
            </a:r>
            <a:r>
              <a:rPr lang="en-US" sz="1600" dirty="0">
                <a:solidFill>
                  <a:srgbClr val="222222"/>
                </a:solidFill>
                <a:latin typeface="Times New Roman" panose="02020603050405020304" pitchFamily="18" charset="0"/>
                <a:ea typeface="Calibri" panose="020F0502020204030204" pitchFamily="34" charset="0"/>
                <a:cs typeface="Times New Roman" panose="02020603050405020304" pitchFamily="18" charset="0"/>
              </a:rPr>
              <a:t>(2), 179-196.</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Schaller, M. (2005, July). Wandering and Wondering: Traversing the Uneven Terrain of the Second College Year. About Campus, 10(3), 17-24. Retrieved February 20, 2009, from Professional Development Collection database.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Tinto, Vincent. “Stages of Student Departure: Reflections on the Longitudinal Character of Student Leaving.” The Journal of Higher Education Jul. - Aug., 1988 Vol. 59, No. 4. pp. 438-455.</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Tobolowsky</a:t>
            </a:r>
            <a:r>
              <a:rPr lang="en-US" sz="1600"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B. (2008, Winter2008). Sophomores in transition: The forgotten year. New Directions for Higher Education, Retrieved February 25, 2009, from Academic Search Premier database.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Wells, Ryan (2009). Social and Cultural Capital, Race and Ethnicity, and College Student Retention. Journal of College Student Retention, 10(2), 103-128.  Retrieved January 21, 2009, from ProQuest Education Journals database. (Document ID: 1530336921).</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876300" marR="0" indent="-457200">
              <a:lnSpc>
                <a:spcPct val="115000"/>
              </a:lnSpc>
              <a:spcBef>
                <a:spcPts val="0"/>
              </a:spcBef>
              <a:spcAft>
                <a:spcPts val="60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Winslow, Rick. (2006). Sophomore Program Begins Where First-Year Program Ends. Recruitment and Retention in Higher Education, 20(7), 1, 4. Retrieved February 25, 2009, from </a:t>
            </a:r>
            <a:r>
              <a:rPr lang="en-US" sz="1600" dirty="0" err="1">
                <a:latin typeface="Times New Roman" panose="02020603050405020304" pitchFamily="18" charset="0"/>
                <a:ea typeface="Calibri" panose="020F0502020204030204" pitchFamily="34" charset="0"/>
                <a:cs typeface="Times New Roman" panose="02020603050405020304" pitchFamily="18" charset="0"/>
              </a:rPr>
              <a:t>OmniFile</a:t>
            </a:r>
            <a:r>
              <a:rPr lang="en-US" sz="1600" dirty="0">
                <a:latin typeface="Times New Roman" panose="02020603050405020304" pitchFamily="18" charset="0"/>
                <a:ea typeface="Calibri" panose="020F0502020204030204" pitchFamily="34" charset="0"/>
                <a:cs typeface="Times New Roman" panose="02020603050405020304" pitchFamily="18" charset="0"/>
              </a:rPr>
              <a:t> Full Text Select database.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028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1270000" y="1638300"/>
            <a:ext cx="10463213" cy="3300413"/>
          </a:xfrm>
        </p:spPr>
        <p:txBody>
          <a:bodyPr/>
          <a:lstStyle/>
          <a:p>
            <a:pPr eaLnBrk="1"/>
            <a:r>
              <a:rPr lang="en-US" smtClean="0"/>
              <a:t>Our Entry </a:t>
            </a:r>
          </a:p>
        </p:txBody>
      </p:sp>
      <p:sp>
        <p:nvSpPr>
          <p:cNvPr id="9219" name="Rectangle 2"/>
          <p:cNvSpPr>
            <a:spLocks noGrp="1" noChangeArrowheads="1"/>
          </p:cNvSpPr>
          <p:nvPr>
            <p:ph type="body" idx="1"/>
          </p:nvPr>
        </p:nvSpPr>
        <p:spPr>
          <a:xfrm>
            <a:off x="1270000" y="5029200"/>
            <a:ext cx="10463213" cy="1128713"/>
          </a:xfrm>
        </p:spPr>
        <p:txBody>
          <a:bodyPr/>
          <a:lstStyle/>
          <a:p>
            <a:pPr algn="ctr" eaLnBrk="1">
              <a:spcBef>
                <a:spcPct val="0"/>
              </a:spcBef>
            </a:pPr>
            <a:r>
              <a:rPr lang="en-US" sz="3200" smtClean="0"/>
              <a:t>from PATHS to Post-College Success</a:t>
            </a:r>
            <a:endParaRPr lang="en-US" smtClean="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270000" y="990600"/>
            <a:ext cx="10463213" cy="1116013"/>
          </a:xfrm>
        </p:spPr>
        <p:txBody>
          <a:bodyPr/>
          <a:lstStyle/>
          <a:p>
            <a:pPr defTabSz="401638" eaLnBrk="1"/>
            <a:r>
              <a:rPr lang="en-US" sz="5500" smtClean="0"/>
              <a:t>What brought us to do this work	</a:t>
            </a:r>
            <a:endParaRPr lang="en-US" smtClean="0"/>
          </a:p>
        </p:txBody>
      </p:sp>
      <p:sp>
        <p:nvSpPr>
          <p:cNvPr id="7170" name="Rectangle 2"/>
          <p:cNvSpPr>
            <a:spLocks noGrp="1" noChangeArrowheads="1"/>
          </p:cNvSpPr>
          <p:nvPr>
            <p:ph type="body" idx="1"/>
          </p:nvPr>
        </p:nvSpPr>
        <p:spPr>
          <a:xfrm>
            <a:off x="1270000" y="2578100"/>
            <a:ext cx="10463213" cy="6121400"/>
          </a:xfrm>
        </p:spPr>
        <p:txBody>
          <a:bodyPr/>
          <a:lstStyle/>
          <a:p>
            <a:pPr marL="234950" indent="-234950" eaLnBrk="1">
              <a:spcBef>
                <a:spcPct val="0"/>
              </a:spcBef>
              <a:buSzPct val="75000"/>
              <a:buFontTx/>
              <a:buChar char="•"/>
            </a:pPr>
            <a:r>
              <a:rPr lang="en-US" sz="3200" smtClean="0"/>
              <a:t>A change in leadership occurred. In 2009 OMSS re-structured programs to increase scalability and outreach to first-generation students.</a:t>
            </a:r>
          </a:p>
          <a:p>
            <a:pPr marL="234950" indent="-234950" eaLnBrk="1">
              <a:spcBef>
                <a:spcPct val="0"/>
              </a:spcBef>
            </a:pPr>
            <a:endParaRPr lang="en-US" sz="3200" smtClean="0"/>
          </a:p>
          <a:p>
            <a:pPr marL="234950" indent="-234950" eaLnBrk="1">
              <a:spcBef>
                <a:spcPct val="0"/>
              </a:spcBef>
              <a:buSzPct val="75000"/>
              <a:buFontTx/>
              <a:buChar char="•"/>
            </a:pPr>
            <a:r>
              <a:rPr lang="en-US" sz="3200" smtClean="0"/>
              <a:t>STARS Mentoring program did not have a "next step" program after their freshman year.</a:t>
            </a:r>
          </a:p>
          <a:p>
            <a:pPr marL="234950" indent="-234950" eaLnBrk="1">
              <a:spcBef>
                <a:spcPct val="0"/>
              </a:spcBef>
            </a:pPr>
            <a:endParaRPr lang="en-US" sz="3200" smtClean="0"/>
          </a:p>
          <a:p>
            <a:pPr marL="234950" indent="-234950" eaLnBrk="1">
              <a:spcBef>
                <a:spcPct val="0"/>
              </a:spcBef>
              <a:buSzPct val="75000"/>
              <a:buFontTx/>
              <a:buChar char="•"/>
            </a:pPr>
            <a:r>
              <a:rPr lang="en-US" sz="3200" smtClean="0"/>
              <a:t>Literature review was written focusing on Sophomore Slump, Social Capital, and Molly Schaller's "Wandering and Wondering: Traversing the Uneven Terrain of the Second College Year. About Campus (2009).</a:t>
            </a: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1320800" y="976313"/>
            <a:ext cx="10350500" cy="711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p>
        </p:txBody>
      </p:sp>
      <p:pic>
        <p:nvPicPr>
          <p:cNvPr id="13315" name="Picture 2" descr="HOURGLAS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4763"/>
            <a:ext cx="9169400" cy="133143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
          <p:cNvSpPr>
            <a:spLocks/>
          </p:cNvSpPr>
          <p:nvPr/>
        </p:nvSpPr>
        <p:spPr bwMode="auto">
          <a:xfrm>
            <a:off x="1320800" y="723900"/>
            <a:ext cx="10350500" cy="1625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p>
        </p:txBody>
      </p:sp>
      <p:pic>
        <p:nvPicPr>
          <p:cNvPr id="15363" name="Picture 2" descr="PATHS_Curriculum_2013_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723900"/>
            <a:ext cx="10210800" cy="7889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p:cNvSpPr>
          <p:nvPr/>
        </p:nvSpPr>
        <p:spPr bwMode="auto">
          <a:xfrm>
            <a:off x="2457450" y="8189913"/>
            <a:ext cx="8088313" cy="711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50800" tIns="50800" rIns="50800" bIns="50800" anchor="ctr"/>
          <a:lstStyle/>
          <a:p>
            <a:endParaRPr lang="en-US"/>
          </a:p>
        </p:txBody>
      </p:sp>
      <p:pic>
        <p:nvPicPr>
          <p:cNvPr id="17411" name="Picture 3" descr="Roadmap_1_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64">
            <a:off x="1176338" y="915988"/>
            <a:ext cx="10788650" cy="798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p:txBody>
          <a:bodyPr/>
          <a:lstStyle/>
          <a:p>
            <a:pPr eaLnBrk="1"/>
            <a:r>
              <a:rPr lang="en-US" smtClean="0"/>
              <a:t>Our Current Work</a:t>
            </a:r>
          </a:p>
        </p:txBody>
      </p:sp>
      <p:sp>
        <p:nvSpPr>
          <p:cNvPr id="19459" name="Rectangle 2"/>
          <p:cNvSpPr>
            <a:spLocks noGrp="1" noChangeArrowheads="1"/>
          </p:cNvSpPr>
          <p:nvPr>
            <p:ph type="body" idx="1"/>
          </p:nvPr>
        </p:nvSpPr>
        <p:spPr/>
        <p:txBody>
          <a:bodyPr/>
          <a:lstStyle/>
          <a:p>
            <a:pPr algn="ctr" eaLnBrk="1">
              <a:spcBef>
                <a:spcPct val="0"/>
              </a:spcBef>
            </a:pPr>
            <a:r>
              <a:rPr lang="en-US" sz="3200" smtClean="0"/>
              <a:t>and where we are going</a:t>
            </a:r>
            <a:endParaRPr lang="en-US" smtClean="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pcs_particpant_ma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609600"/>
            <a:ext cx="9829800" cy="7772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outerShdw blurRad="38100"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A18CD75847DD41953D3B99E70FFCA7" ma:contentTypeVersion="1" ma:contentTypeDescription="Create a new document." ma:contentTypeScope="" ma:versionID="97525a1488d084c060e20e4237c803cd">
  <xsd:schema xmlns:xsd="http://www.w3.org/2001/XMLSchema" xmlns:xs="http://www.w3.org/2001/XMLSchema" xmlns:p="http://schemas.microsoft.com/office/2006/metadata/properties" xmlns:ns3="a24f5dc7-9997-44d2-be65-9e5beba38f02" targetNamespace="http://schemas.microsoft.com/office/2006/metadata/properties" ma:root="true" ma:fieldsID="24ba20ab5d60e87eb0db4552a8134051" ns3:_="">
    <xsd:import namespace="a24f5dc7-9997-44d2-be65-9e5beba38f02"/>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f5dc7-9997-44d2-be65-9e5beba38f0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24CBF5-44C7-43D7-A291-267A6B3681D0}">
  <ds:schemaRefs>
    <ds:schemaRef ds:uri="a24f5dc7-9997-44d2-be65-9e5beba38f02"/>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B547C37-B3CC-4D0D-AE09-BF586EB15955}">
  <ds:schemaRefs>
    <ds:schemaRef ds:uri="http://schemas.microsoft.com/sharepoint/v3/contenttype/forms"/>
  </ds:schemaRefs>
</ds:datastoreItem>
</file>

<file path=customXml/itemProps3.xml><?xml version="1.0" encoding="utf-8"?>
<ds:datastoreItem xmlns:ds="http://schemas.openxmlformats.org/officeDocument/2006/customXml" ds:itemID="{E686FD92-4749-4D0C-AA7F-2F260A9CF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f5dc7-9997-44d2-be65-9e5beba38f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1322</TotalTime>
  <Words>1904</Words>
  <Application>Microsoft Office PowerPoint</Application>
  <PresentationFormat>Custom</PresentationFormat>
  <Paragraphs>212</Paragraphs>
  <Slides>24</Slides>
  <Notes>23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24</vt:i4>
      </vt:variant>
    </vt:vector>
  </HeadingPairs>
  <TitlesOfParts>
    <vt:vector size="34" baseType="lpstr">
      <vt:lpstr>Arial</vt:lpstr>
      <vt:lpstr>Avenir Roman</vt:lpstr>
      <vt:lpstr>Calibri</vt:lpstr>
      <vt:lpstr>Helvetica Light</vt:lpstr>
      <vt:lpstr>Segoe UI</vt:lpstr>
      <vt:lpstr>Times New Roman</vt:lpstr>
      <vt:lpstr>Office Theme</vt:lpstr>
      <vt:lpstr>Office Theme</vt:lpstr>
      <vt:lpstr>Office Theme</vt:lpstr>
      <vt:lpstr>Office Theme</vt:lpstr>
      <vt:lpstr>New Career Development PATHS  for Underrepresented Groups</vt:lpstr>
      <vt:lpstr>Overview</vt:lpstr>
      <vt:lpstr>Our Entry </vt:lpstr>
      <vt:lpstr>What brought us to do this work </vt:lpstr>
      <vt:lpstr>PowerPoint Presentation</vt:lpstr>
      <vt:lpstr>PowerPoint Presentation</vt:lpstr>
      <vt:lpstr>PowerPoint Presentation</vt:lpstr>
      <vt:lpstr>Our Current Work</vt:lpstr>
      <vt:lpstr>PowerPoint Presentation</vt:lpstr>
      <vt:lpstr>Current Practice</vt:lpstr>
      <vt:lpstr>Discernment</vt:lpstr>
      <vt:lpstr>PowerPoint Presentation</vt:lpstr>
      <vt:lpstr>Action</vt:lpstr>
      <vt:lpstr>Transitions</vt:lpstr>
      <vt:lpstr>Capturing Success</vt:lpstr>
      <vt:lpstr>Capturing Success</vt:lpstr>
      <vt:lpstr>Capturing Success</vt:lpstr>
      <vt:lpstr>Next Steps</vt:lpstr>
      <vt:lpstr>How do we connect with the Career Center...</vt:lpstr>
      <vt:lpstr>How do we connect with the Career Center</vt:lpstr>
      <vt:lpstr>How are we different?</vt:lpstr>
      <vt:lpstr>Things to Consider</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Thinking Outside the Box:</dc:title>
  <dc:creator>Mata, Eric</dc:creator>
  <cp:lastModifiedBy>Morales, Richard</cp:lastModifiedBy>
  <cp:revision>27</cp:revision>
  <dcterms:modified xsi:type="dcterms:W3CDTF">2014-03-28T21:01:36Z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0x0101000BA18CD75847DD41953D3B99E70FFCA7</vt:lpwstr>
  </property>
  <property fmtid="{D5CDD505-2E9C-101B-9397-08002B2CF9AE}" pid="3" name="IsMyDocuments">
    <vt:bool>true</vt:bool>
  </property>
</Properties>
</file>