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20"/>
  </p:notesMasterIdLst>
  <p:sldIdLst>
    <p:sldId id="259" r:id="rId3"/>
    <p:sldId id="256" r:id="rId4"/>
    <p:sldId id="257" r:id="rId5"/>
    <p:sldId id="273" r:id="rId6"/>
    <p:sldId id="262" r:id="rId7"/>
    <p:sldId id="263" r:id="rId8"/>
    <p:sldId id="264" r:id="rId9"/>
    <p:sldId id="265" r:id="rId10"/>
    <p:sldId id="266" r:id="rId11"/>
    <p:sldId id="275" r:id="rId12"/>
    <p:sldId id="268" r:id="rId13"/>
    <p:sldId id="276" r:id="rId14"/>
    <p:sldId id="269" r:id="rId15"/>
    <p:sldId id="270" r:id="rId16"/>
    <p:sldId id="271" r:id="rId17"/>
    <p:sldId id="272" r:id="rId18"/>
    <p:sldId id="2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834"/>
    <a:srgbClr val="FC0036"/>
    <a:srgbClr val="000000"/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47" autoAdjust="0"/>
  </p:normalViewPr>
  <p:slideViewPr>
    <p:cSldViewPr snapToGrid="0"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7C76-E299-6546-A048-5B74558AFCA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0563-E51A-E745-B7AF-70D89E51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1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58E-FB29-4503-A481-B43120E718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0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58E-FB29-4503-A481-B43120E718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58E-FB29-4503-A481-B43120E718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58E-FB29-4503-A481-B43120E718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58E-FB29-4503-A481-B43120E718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5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58E-FB29-4503-A481-B43120E718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7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58E-FB29-4503-A481-B43120E718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85445-134D-4CCA-8314-9771A21354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58E-FB29-4503-A481-B43120E718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PA2014_greybox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667" y="295597"/>
            <a:ext cx="11395538" cy="7859644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917" y="3969757"/>
            <a:ext cx="6583346" cy="1845859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2041" y="2723982"/>
            <a:ext cx="6483093" cy="127007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reinent_white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58644" y="2977572"/>
            <a:ext cx="3178887" cy="1261599"/>
          </a:xfrm>
          <a:prstGeom prst="rect">
            <a:avLst/>
          </a:prstGeom>
        </p:spPr>
      </p:pic>
      <p:pic>
        <p:nvPicPr>
          <p:cNvPr id="9" name="Picture 8" descr="ACPA_wtag_K.png"/>
          <p:cNvPicPr>
            <a:picLocks noChangeAspect="1"/>
          </p:cNvPicPr>
          <p:nvPr userDrawn="1"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61" y="332274"/>
            <a:ext cx="2177557" cy="10714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709" y="6216694"/>
            <a:ext cx="1102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#ACPA14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3BF7-9F5A-9E42-B502-689AC6A1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2D79-D5B9-9E44-BC26-5C4012EF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03EE-8AFD-D547-9E71-0BD0BE6F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8343-B159-074D-B355-B61FD1A20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2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4AE8-78F8-144E-A4FE-553D35E5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A8B8-D04C-214E-83CE-5B60915F9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61A5-F588-D34E-A84B-E514DA90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725B-9C86-6E43-AAF9-1A329DDB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03EE-8AFD-D547-9E71-0BD0BE6F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1C61-654F-EF4C-B7CF-635108DFC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825F-7512-8045-B403-CF218AA2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9492" cy="588519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25" name="Picture 24" descr="ACPA2014_white2014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6" y="10000"/>
            <a:ext cx="889933" cy="690588"/>
          </a:xfrm>
          <a:prstGeom prst="rect">
            <a:avLst/>
          </a:prstGeom>
        </p:spPr>
      </p:pic>
      <p:pic>
        <p:nvPicPr>
          <p:cNvPr id="10" name="Picture 9" descr="reinent_white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91" y="144744"/>
            <a:ext cx="1359520" cy="5395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69431" y="116978"/>
            <a:ext cx="1102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#ACPA14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018162" y="3372569"/>
            <a:ext cx="310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Helvetica Neue"/>
                <a:cs typeface="Helvetica Neue"/>
              </a:rPr>
              <a:t>YOU. US. INDY.</a:t>
            </a:r>
            <a:endParaRPr lang="en-US" sz="3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22" name="Picture 21" descr="ACPA2014_simpl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95" y="4691529"/>
            <a:ext cx="1872038" cy="1872038"/>
          </a:xfrm>
          <a:prstGeom prst="rect">
            <a:avLst/>
          </a:prstGeom>
        </p:spPr>
      </p:pic>
      <p:pic>
        <p:nvPicPr>
          <p:cNvPr id="23" name="Picture 22" descr="REINVEN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2" y="2643082"/>
            <a:ext cx="5431536" cy="65836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62095" y="6525846"/>
            <a:ext cx="1872037" cy="332153"/>
          </a:xfrm>
          <a:prstGeom prst="rect">
            <a:avLst/>
          </a:prstGeom>
          <a:solidFill>
            <a:srgbClr val="1313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87240" y="6507303"/>
            <a:ext cx="187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EFA941"/>
                </a:solidFill>
                <a:latin typeface="Helvetica Neue"/>
                <a:cs typeface="Helvetica Neue"/>
              </a:rPr>
              <a:t>MARCH 30-APRIL 2</a:t>
            </a:r>
            <a:endParaRPr lang="en-US" sz="1200" b="1" dirty="0">
              <a:solidFill>
                <a:srgbClr val="EFA941"/>
              </a:solidFill>
              <a:latin typeface="Helvetica Neue"/>
              <a:cs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1944" y="663222"/>
            <a:ext cx="230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 smtClean="0">
                <a:latin typeface="Helvetica Neue"/>
                <a:cs typeface="Helvetica Neue"/>
              </a:rPr>
              <a:t>CELEBRATING</a:t>
            </a:r>
            <a:endParaRPr lang="en-US" sz="1800" dirty="0">
              <a:latin typeface="Helvetica Neue"/>
              <a:cs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88402" y="961999"/>
            <a:ext cx="1602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8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90</a:t>
            </a:r>
            <a:r>
              <a:rPr lang="en-US" sz="1800" dirty="0" smtClean="0">
                <a:solidFill>
                  <a:prstClr val="black"/>
                </a:solidFill>
                <a:latin typeface="Helvetica Neue"/>
                <a:cs typeface="Helvetica Neue"/>
              </a:rPr>
              <a:t> YEARS!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136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acpa.org/sites/default/files/professional-comp-rubric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eross@neiu.edu" TargetMode="External"/><Relationship Id="rId2" Type="http://schemas.openxmlformats.org/officeDocument/2006/relationships/hyperlink" Target="mailto:ddesawal@indiana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0" y="908752"/>
            <a:ext cx="7564766" cy="528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397960" y="2523063"/>
            <a:ext cx="2514600" cy="1981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83470" y="3132663"/>
            <a:ext cx="1524000" cy="784553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Learning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760706" y="4211655"/>
            <a:ext cx="1982516" cy="97840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Practice</a:t>
            </a:r>
            <a:endParaRPr lang="en-US" sz="1200" dirty="0"/>
          </a:p>
        </p:txBody>
      </p:sp>
      <p:sp>
        <p:nvSpPr>
          <p:cNvPr id="7" name="Down Arrow 6"/>
          <p:cNvSpPr/>
          <p:nvPr/>
        </p:nvSpPr>
        <p:spPr>
          <a:xfrm>
            <a:off x="3690329" y="1913463"/>
            <a:ext cx="1802111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Literature and Research</a:t>
            </a:r>
            <a:endParaRPr lang="en-US" sz="1200" dirty="0"/>
          </a:p>
        </p:txBody>
      </p:sp>
      <p:sp>
        <p:nvSpPr>
          <p:cNvPr id="8" name="Right Arrow 7"/>
          <p:cNvSpPr/>
          <p:nvPr/>
        </p:nvSpPr>
        <p:spPr>
          <a:xfrm>
            <a:off x="5531557" y="3047996"/>
            <a:ext cx="1295404" cy="8624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Course Assignments</a:t>
            </a:r>
            <a:endParaRPr lang="en-US" sz="1200" dirty="0"/>
          </a:p>
        </p:txBody>
      </p:sp>
      <p:sp>
        <p:nvSpPr>
          <p:cNvPr id="9" name="Left Arrow 8"/>
          <p:cNvSpPr/>
          <p:nvPr/>
        </p:nvSpPr>
        <p:spPr>
          <a:xfrm>
            <a:off x="2320353" y="3183871"/>
            <a:ext cx="1335227" cy="63459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Practice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50360" y="138006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Common Language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1760" y="526626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Foster Collaboration &amp; Cross-functional dialogue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4360" y="2798335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Generate enthusiasm for institutional renewal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0760" y="2827863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Generate enthusiasm for institutional renewal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 rot="19441747">
            <a:off x="2220645" y="2120515"/>
            <a:ext cx="1065580" cy="31145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19441747">
            <a:off x="5826235" y="4711316"/>
            <a:ext cx="1065580" cy="31145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2015800">
            <a:off x="5757330" y="2106066"/>
            <a:ext cx="1065580" cy="31145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2015800">
            <a:off x="2252130" y="4544465"/>
            <a:ext cx="1065580" cy="31145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45560" y="2751663"/>
            <a:ext cx="295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Influence of student culture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C7834"/>
                </a:solidFill>
              </a:rPr>
              <a:t>Assignment Details</a:t>
            </a:r>
            <a:endParaRPr lang="en-US" b="1" dirty="0">
              <a:solidFill>
                <a:srgbClr val="EC78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sections represent foundational components of the profession for reflection</a:t>
            </a:r>
          </a:p>
          <a:p>
            <a:pPr lvl="1"/>
            <a:r>
              <a:rPr lang="en-US" dirty="0" smtClean="0"/>
              <a:t>Part One: Role of Mission</a:t>
            </a:r>
          </a:p>
          <a:p>
            <a:pPr lvl="1"/>
            <a:r>
              <a:rPr lang="en-US" dirty="0" smtClean="0"/>
              <a:t>Part Two: Holistic Development from a Professional Lens</a:t>
            </a:r>
          </a:p>
          <a:p>
            <a:pPr lvl="1"/>
            <a:r>
              <a:rPr lang="en-US" dirty="0" smtClean="0"/>
              <a:t>Part Three: Good Practices in Student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5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C7834"/>
                </a:solidFill>
              </a:rPr>
              <a:t>Next Steps – aligning the experiences with professional competencies</a:t>
            </a:r>
            <a:endParaRPr lang="en-US" b="1" dirty="0">
              <a:solidFill>
                <a:srgbClr val="EC78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Approximately </a:t>
            </a:r>
            <a:r>
              <a:rPr lang="en-US" dirty="0"/>
              <a:t>three-quarters </a:t>
            </a:r>
            <a:r>
              <a:rPr lang="en-US" dirty="0" smtClean="0"/>
              <a:t>of new professionals (self identified through their ACPA membership as entry level) responded in a recent survey that they were unaware if their graduate </a:t>
            </a:r>
            <a:r>
              <a:rPr lang="en-US" dirty="0"/>
              <a:t>program </a:t>
            </a:r>
            <a:r>
              <a:rPr lang="en-US" dirty="0" smtClean="0"/>
              <a:t>utilized </a:t>
            </a:r>
            <a:r>
              <a:rPr lang="en-US" dirty="0"/>
              <a:t>the ACPA/NASPA professional </a:t>
            </a:r>
            <a:r>
              <a:rPr lang="en-US" dirty="0" smtClean="0"/>
              <a:t>competencies </a:t>
            </a:r>
            <a:r>
              <a:rPr lang="en-US" sz="1800" dirty="0" smtClean="0"/>
              <a:t>(</a:t>
            </a:r>
            <a:r>
              <a:rPr lang="en-US" sz="1800" dirty="0"/>
              <a:t>Liddell, Wilson, </a:t>
            </a:r>
            <a:r>
              <a:rPr lang="en-US" sz="1800" dirty="0" err="1"/>
              <a:t>Pasquesi</a:t>
            </a:r>
            <a:r>
              <a:rPr lang="en-US" sz="1800" dirty="0"/>
              <a:t>, </a:t>
            </a:r>
            <a:r>
              <a:rPr lang="en-US" sz="1800" dirty="0" err="1"/>
              <a:t>Hirschey</a:t>
            </a:r>
            <a:r>
              <a:rPr lang="en-US" sz="1800" dirty="0"/>
              <a:t>, &amp; </a:t>
            </a:r>
            <a:r>
              <a:rPr lang="en-US" sz="1800" dirty="0" smtClean="0"/>
              <a:t>Boyle, 2014)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ACPA/NASPA Professional Competencies for Student Affairs (established July 2010) can provide a framework for follow-up discussions.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6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7" y="736600"/>
            <a:ext cx="81534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EC7834"/>
                </a:solidFill>
              </a:rPr>
              <a:t>ACPA/NASPA Professional Competencies:</a:t>
            </a:r>
            <a:br>
              <a:rPr lang="en-US" b="1" dirty="0" smtClean="0">
                <a:solidFill>
                  <a:srgbClr val="EC7834"/>
                </a:solidFill>
              </a:rPr>
            </a:br>
            <a:r>
              <a:rPr lang="en-US" b="1" dirty="0" smtClean="0">
                <a:solidFill>
                  <a:srgbClr val="EC7834"/>
                </a:solidFill>
              </a:rPr>
              <a:t>NASPA Professional Competencies Icons</a:t>
            </a:r>
            <a:endParaRPr lang="en-US" b="1" dirty="0">
              <a:solidFill>
                <a:srgbClr val="EC7834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3442551"/>
              </p:ext>
            </p:extLst>
          </p:nvPr>
        </p:nvGraphicFramePr>
        <p:xfrm>
          <a:off x="505178" y="1890889"/>
          <a:ext cx="8153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3390900"/>
                <a:gridCol w="723900"/>
                <a:gridCol w="3352800"/>
              </a:tblGrid>
              <a:tr h="717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Advising &amp; Helping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&amp; Organizational Resources</a:t>
                      </a:r>
                      <a:endParaRPr lang="en-US" dirty="0"/>
                    </a:p>
                  </a:txBody>
                  <a:tcPr anchor="ctr"/>
                </a:tc>
              </a:tr>
              <a:tr h="653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Assessment,</a:t>
                      </a:r>
                      <a:r>
                        <a:rPr lang="en-US" baseline="0" dirty="0" smtClean="0"/>
                        <a:t> Evaluation &amp; Research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Law, Policy,</a:t>
                      </a:r>
                      <a:r>
                        <a:rPr lang="en-US" baseline="0" dirty="0" smtClean="0"/>
                        <a:t> and Governance</a:t>
                      </a:r>
                      <a:endParaRPr lang="en-US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Equity,</a:t>
                      </a:r>
                      <a:r>
                        <a:rPr lang="en-US" baseline="0" dirty="0" smtClean="0"/>
                        <a:t> Diversity, and Inclusion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Leadership</a:t>
                      </a:r>
                    </a:p>
                  </a:txBody>
                  <a:tcPr anchor="ctr"/>
                </a:tc>
              </a:tr>
              <a:tr h="717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Ethical Professional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Personal</a:t>
                      </a:r>
                      <a:r>
                        <a:rPr lang="en-US" baseline="0" dirty="0" smtClean="0"/>
                        <a:t> Foundations</a:t>
                      </a:r>
                      <a:endParaRPr lang="en-US" dirty="0"/>
                    </a:p>
                  </a:txBody>
                  <a:tcPr anchor="ctr"/>
                </a:tc>
              </a:tr>
              <a:tr h="8063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History,</a:t>
                      </a:r>
                      <a:r>
                        <a:rPr lang="en-US" baseline="0" dirty="0" smtClean="0"/>
                        <a:t> Philosophy, and Values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Learning &amp; Development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3586" name="Picture 7" descr="Advising-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8" descr="Human-Resources-Colo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606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11" descr="Law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635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12" descr="Assessment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457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0" name="Picture 13" descr="Equity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549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14" descr="Leadership Color.t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15" descr="Ethical Color.t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5715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16" descr="Student Learning Color.t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59531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Picture 17" descr="Foundations Color.t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630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18" descr="Values.t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EC7834"/>
                </a:solidFill>
              </a:rPr>
              <a:t>Beginner, Intermediate &amp; Advanced</a:t>
            </a:r>
            <a:endParaRPr lang="en-US" b="1" dirty="0">
              <a:solidFill>
                <a:srgbClr val="EC7834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Professional Competencies have three levels for each competency:</a:t>
            </a:r>
          </a:p>
          <a:p>
            <a:pPr>
              <a:buFont typeface="Wingdings 3" pitchFamily="18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altLang="en-US" sz="3200" dirty="0" smtClean="0">
                <a:ea typeface="ＭＳ Ｐゴシック" pitchFamily="34" charset="-128"/>
              </a:rPr>
              <a:t>Beginner</a:t>
            </a:r>
          </a:p>
          <a:p>
            <a:pPr lvl="1"/>
            <a:r>
              <a:rPr lang="en-US" altLang="en-US" sz="3200" dirty="0" smtClean="0">
                <a:ea typeface="ＭＳ Ｐゴシック" pitchFamily="34" charset="-128"/>
              </a:rPr>
              <a:t>Intermediate</a:t>
            </a:r>
          </a:p>
          <a:p>
            <a:pPr lvl="1"/>
            <a:r>
              <a:rPr lang="en-US" altLang="en-US" sz="3200" dirty="0" smtClean="0">
                <a:ea typeface="ＭＳ Ｐゴシック" pitchFamily="34" charset="-128"/>
              </a:rPr>
              <a:t>Advanced</a:t>
            </a:r>
          </a:p>
          <a:p>
            <a:pPr lvl="1"/>
            <a:endParaRPr lang="en-US" altLang="en-US" sz="32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u="sng" dirty="0"/>
              <a:t>Resource: </a:t>
            </a:r>
            <a:r>
              <a:rPr lang="en-US" dirty="0"/>
              <a:t>ACPA Rubrics for Professional Development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http://www.myacpa.org/sites/default/files/professional-comp-rubrics.pdf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altLang="en-US" sz="3200" dirty="0" smtClean="0">
              <a:ea typeface="ＭＳ Ｐゴシック" pitchFamily="34" charset="-128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71500" y="1219200"/>
            <a:ext cx="8001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82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C7834"/>
                </a:solidFill>
              </a:rPr>
              <a:t>Discussion</a:t>
            </a:r>
            <a:endParaRPr lang="en-US" b="1" dirty="0">
              <a:solidFill>
                <a:srgbClr val="EC78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600" dirty="0" smtClean="0"/>
              <a:t>What are some best practices you use to create connections for graduate students between the academic coursework and paraprofessional experiences?</a:t>
            </a:r>
          </a:p>
          <a:p>
            <a:r>
              <a:rPr lang="en-US" sz="2600" dirty="0" smtClean="0"/>
              <a:t>What are some mechanisms we can put in place during the graduate socialization process to reduce the dissatisfaction we are seeing with new professionals?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2930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C7834"/>
                </a:solidFill>
              </a:rPr>
              <a:t>Contact Information</a:t>
            </a:r>
            <a:endParaRPr lang="en-US" b="1" dirty="0">
              <a:solidFill>
                <a:srgbClr val="EC78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Danielle M. DeSawal</a:t>
            </a:r>
          </a:p>
          <a:p>
            <a:pPr marL="457200" lvl="1" indent="0">
              <a:buNone/>
            </a:pPr>
            <a:r>
              <a:rPr lang="en-US" sz="2800" dirty="0" smtClean="0">
                <a:hlinkClick r:id="rId2"/>
              </a:rPr>
              <a:t>ddesawal@indiana.edu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Frank E. Ross III</a:t>
            </a:r>
          </a:p>
          <a:p>
            <a:pPr marL="457200" lvl="1" indent="0">
              <a:buNone/>
            </a:pPr>
            <a:r>
              <a:rPr lang="en-US" sz="2800" dirty="0">
                <a:hlinkClick r:id="rId3"/>
              </a:rPr>
              <a:t>feross@</a:t>
            </a:r>
            <a:r>
              <a:rPr lang="en-US" sz="2800" dirty="0" smtClean="0">
                <a:hlinkClick r:id="rId3"/>
              </a:rPr>
              <a:t>neiu.edu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449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Rate This </a:t>
            </a:r>
            <a:r>
              <a:rPr lang="en-US" dirty="0"/>
              <a:t>S</a:t>
            </a:r>
            <a:r>
              <a:rPr lang="en-US" dirty="0" smtClean="0"/>
              <a:t>ession in Guidebook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9777" y="1524000"/>
            <a:ext cx="23283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Find this session in Guidebook</a:t>
            </a:r>
          </a:p>
          <a:p>
            <a:pPr marL="457200" indent="-457200">
              <a:buAutoNum type="arabicPeriod"/>
            </a:pPr>
            <a:endParaRPr lang="en-US" sz="1200" dirty="0" smtClean="0"/>
          </a:p>
          <a:p>
            <a:pPr marL="457200" indent="-457200">
              <a:buAutoNum type="arabicPeriod"/>
            </a:pPr>
            <a:r>
              <a:rPr lang="en-US" dirty="0" smtClean="0"/>
              <a:t>Scroll to bottom and click on </a:t>
            </a:r>
            <a:br>
              <a:rPr lang="en-US" dirty="0" smtClean="0"/>
            </a:br>
            <a:r>
              <a:rPr lang="en-US" dirty="0" smtClean="0"/>
              <a:t>“Rate this session”</a:t>
            </a:r>
          </a:p>
          <a:p>
            <a:pPr marL="457200" indent="-457200">
              <a:buAutoNum type="arabicPeriod"/>
            </a:pPr>
            <a:endParaRPr lang="en-US" sz="1200" dirty="0"/>
          </a:p>
          <a:p>
            <a:pPr marL="457200" indent="-457200">
              <a:buAutoNum type="arabicPeriod"/>
            </a:pPr>
            <a:r>
              <a:rPr lang="en-US" dirty="0" smtClean="0"/>
              <a:t>Complete Session Feedback Form</a:t>
            </a:r>
            <a:endParaRPr lang="en-US" dirty="0"/>
          </a:p>
        </p:txBody>
      </p:sp>
      <p:pic>
        <p:nvPicPr>
          <p:cNvPr id="6" name="Picture 5" descr="phonescreenshot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6" y="1415736"/>
            <a:ext cx="5640507" cy="50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2041" y="2511778"/>
            <a:ext cx="6483093" cy="2215444"/>
          </a:xfrm>
        </p:spPr>
        <p:txBody>
          <a:bodyPr/>
          <a:lstStyle/>
          <a:p>
            <a:r>
              <a:rPr lang="en-US" sz="3200" b="1" dirty="0">
                <a:solidFill>
                  <a:srgbClr val="EC7834"/>
                </a:solidFill>
              </a:rPr>
              <a:t>Creating Seamless Learning Environments for Graduate Students in Student Affairs Preparation Programs</a:t>
            </a:r>
            <a:br>
              <a:rPr lang="en-US" sz="3200" b="1" dirty="0">
                <a:solidFill>
                  <a:srgbClr val="EC7834"/>
                </a:solidFill>
              </a:rPr>
            </a:br>
            <a:endParaRPr lang="en-US" dirty="0">
              <a:solidFill>
                <a:srgbClr val="EC7834"/>
              </a:solidFill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806" y="4717645"/>
            <a:ext cx="6583346" cy="1392465"/>
          </a:xfrm>
        </p:spPr>
        <p:txBody>
          <a:bodyPr/>
          <a:lstStyle/>
          <a:p>
            <a:r>
              <a:rPr lang="en-US" sz="2400" dirty="0"/>
              <a:t>Danielle M. DeSawal, Indiana University</a:t>
            </a:r>
          </a:p>
          <a:p>
            <a:r>
              <a:rPr lang="en-US" sz="2400" dirty="0"/>
              <a:t>Frank E. Ross III, Northeastern Illinois University 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C7834"/>
                </a:solidFill>
              </a:rPr>
              <a:t>Welcome &amp; Session Overview</a:t>
            </a:r>
            <a:endParaRPr lang="en-US" b="1" dirty="0">
              <a:solidFill>
                <a:srgbClr val="EC78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418689" cy="4533900"/>
          </a:xfrm>
        </p:spPr>
        <p:txBody>
          <a:bodyPr/>
          <a:lstStyle/>
          <a:p>
            <a:r>
              <a:rPr lang="en-US" sz="2800" dirty="0" smtClean="0"/>
              <a:t>Context for the assignment</a:t>
            </a:r>
          </a:p>
          <a:p>
            <a:r>
              <a:rPr lang="en-US" sz="2800" dirty="0" smtClean="0"/>
              <a:t>Importance </a:t>
            </a:r>
            <a:r>
              <a:rPr lang="en-US" sz="2800" dirty="0"/>
              <a:t>of supervised practice in student affairs</a:t>
            </a:r>
          </a:p>
          <a:p>
            <a:r>
              <a:rPr lang="en-US" sz="2800" dirty="0"/>
              <a:t>Role of Reflection, Seamless Learning &amp; Socialization</a:t>
            </a:r>
          </a:p>
          <a:p>
            <a:r>
              <a:rPr lang="en-US" sz="2800" dirty="0"/>
              <a:t>Creating Conditions for Seamless Learning</a:t>
            </a:r>
          </a:p>
          <a:p>
            <a:r>
              <a:rPr lang="en-US" sz="2800" dirty="0"/>
              <a:t>Overview of Formal Assignment </a:t>
            </a:r>
          </a:p>
          <a:p>
            <a:r>
              <a:rPr lang="en-US" sz="2800" dirty="0"/>
              <a:t>Connection to Core Competencies</a:t>
            </a:r>
          </a:p>
          <a:p>
            <a:r>
              <a:rPr lang="en-US" sz="2800" dirty="0" smtClean="0"/>
              <a:t>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98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C7834"/>
                </a:solidFill>
              </a:rPr>
              <a:t>Context for the assignment</a:t>
            </a:r>
            <a:endParaRPr lang="en-US" b="1" dirty="0">
              <a:solidFill>
                <a:srgbClr val="EC78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999"/>
            <a:ext cx="8229600" cy="4840111"/>
          </a:xfrm>
        </p:spPr>
        <p:txBody>
          <a:bodyPr/>
          <a:lstStyle/>
          <a:p>
            <a:r>
              <a:rPr lang="en-US" dirty="0" smtClean="0"/>
              <a:t>Curriculum Review</a:t>
            </a:r>
          </a:p>
          <a:p>
            <a:pPr lvl="1"/>
            <a:r>
              <a:rPr lang="en-US" dirty="0" smtClean="0"/>
              <a:t>Team consisted of faculty, assistantship providers and current students</a:t>
            </a:r>
          </a:p>
          <a:p>
            <a:r>
              <a:rPr lang="en-US" dirty="0" smtClean="0"/>
              <a:t>Learning outcomes align with the Liberal Education &amp; America’s Promise (LEAP) learning outcomes from the Association </a:t>
            </a:r>
            <a:r>
              <a:rPr lang="en-US" dirty="0"/>
              <a:t>of American Colleges &amp; Universities (AAC&amp;U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Redesigned to meet the needs of graduate education and student affairs practice</a:t>
            </a:r>
          </a:p>
          <a:p>
            <a:r>
              <a:rPr lang="en-US" dirty="0" smtClean="0"/>
              <a:t>Curriculum is inclusive of both the academic classroom and the paraprofessional role </a:t>
            </a:r>
          </a:p>
          <a:p>
            <a:pPr lvl="1"/>
            <a:r>
              <a:rPr lang="en-US" dirty="0" smtClean="0"/>
              <a:t>Assistantships are required of all students enrolled in the masters program</a:t>
            </a:r>
          </a:p>
          <a:p>
            <a:r>
              <a:rPr lang="en-US" dirty="0" smtClean="0"/>
              <a:t>Identified Need: More intentional connection between the two experiences that can provide a professional developmental frame for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1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71311" y="606778"/>
            <a:ext cx="8229600" cy="128411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Supervised practice has become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hallmark of how the field socializes future student affairs professionals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(Cooper, Saunders, Winston,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Hirt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Creamer, &amp;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Janosik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2002)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70" y="1975438"/>
            <a:ext cx="6565736" cy="458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81386" y="3968042"/>
            <a:ext cx="1524000" cy="78455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Learning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3658622" y="5061145"/>
            <a:ext cx="1929378" cy="97840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Practice</a:t>
            </a:r>
            <a:endParaRPr lang="en-US" sz="1200" dirty="0"/>
          </a:p>
        </p:txBody>
      </p:sp>
      <p:sp>
        <p:nvSpPr>
          <p:cNvPr id="11" name="Down Arrow 10"/>
          <p:cNvSpPr/>
          <p:nvPr/>
        </p:nvSpPr>
        <p:spPr>
          <a:xfrm>
            <a:off x="3588245" y="2748842"/>
            <a:ext cx="1802111" cy="978408"/>
          </a:xfrm>
          <a:prstGeom prst="down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Literature and Research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5494869" y="3945570"/>
            <a:ext cx="1363133" cy="9086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Course Assignments</a:t>
            </a:r>
            <a:endParaRPr lang="en-US" sz="1200" dirty="0"/>
          </a:p>
        </p:txBody>
      </p:sp>
      <p:sp>
        <p:nvSpPr>
          <p:cNvPr id="13" name="Left Arrow 12"/>
          <p:cNvSpPr/>
          <p:nvPr/>
        </p:nvSpPr>
        <p:spPr>
          <a:xfrm>
            <a:off x="2218269" y="4019249"/>
            <a:ext cx="1335227" cy="750303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Practice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32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209800"/>
            <a:ext cx="6248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Frequently used within the academic classroom to encourage the student to make connections between literature content and their practice.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886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Not as frequent is the intentional use of reflection to enhance supervised practice as it relates to current literature and research in the field.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2" y="702733"/>
            <a:ext cx="6477000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114800"/>
            <a:ext cx="863600" cy="113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09800"/>
            <a:ext cx="863600" cy="1138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556" y="5559780"/>
            <a:ext cx="7831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Liddell, Wilson, </a:t>
            </a:r>
            <a:r>
              <a:rPr lang="en-US" sz="1800" dirty="0" err="1"/>
              <a:t>Pasquesi</a:t>
            </a:r>
            <a:r>
              <a:rPr lang="en-US" sz="1800" dirty="0"/>
              <a:t>, </a:t>
            </a:r>
            <a:r>
              <a:rPr lang="en-US" sz="1800" dirty="0" err="1"/>
              <a:t>Hirschey</a:t>
            </a:r>
            <a:r>
              <a:rPr lang="en-US" sz="1800" dirty="0"/>
              <a:t>, &amp; Boyle (2014) </a:t>
            </a:r>
            <a:r>
              <a:rPr lang="en-US" sz="1800" dirty="0" smtClean="0"/>
              <a:t>identified that graduate students link in class experiences to understanding the role of </a:t>
            </a:r>
            <a:r>
              <a:rPr lang="en-US" sz="1800" dirty="0"/>
              <a:t>professional associations, value of self-evaluation and modeling ethical </a:t>
            </a:r>
            <a:r>
              <a:rPr lang="en-US" sz="1800" dirty="0" smtClean="0"/>
              <a:t>practice in the field.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557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C7834"/>
                </a:solidFill>
              </a:rPr>
              <a:t>Role of Socialization</a:t>
            </a:r>
            <a:endParaRPr lang="en-US" b="1" dirty="0">
              <a:solidFill>
                <a:srgbClr val="EC78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Socialization processes at the </a:t>
            </a:r>
            <a:r>
              <a:rPr lang="en-US" u="sng" dirty="0" smtClean="0"/>
              <a:t>graduate level </a:t>
            </a:r>
            <a:r>
              <a:rPr lang="en-US" dirty="0" smtClean="0"/>
              <a:t>are reflective of the chosen discipline, structure and sequence of the academic program and university setting </a:t>
            </a:r>
            <a:r>
              <a:rPr lang="en-US" sz="1900" dirty="0" smtClean="0"/>
              <a:t>(Weidman, </a:t>
            </a:r>
            <a:r>
              <a:rPr lang="en-US" sz="1900" dirty="0" err="1" smtClean="0"/>
              <a:t>Twale</a:t>
            </a:r>
            <a:r>
              <a:rPr lang="en-US" sz="1900" dirty="0" smtClean="0"/>
              <a:t>, &amp; Stein, 2001)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Supervision has been identified as key to socializing and retaining </a:t>
            </a:r>
            <a:r>
              <a:rPr lang="en-US" u="sng" dirty="0" smtClean="0"/>
              <a:t>new professionals </a:t>
            </a:r>
            <a:r>
              <a:rPr lang="en-US" dirty="0" smtClean="0"/>
              <a:t>in student affairs </a:t>
            </a:r>
            <a:r>
              <a:rPr lang="en-US" sz="1900" dirty="0" smtClean="0"/>
              <a:t>(Davis, 2013;Tull, </a:t>
            </a:r>
            <a:r>
              <a:rPr lang="en-US" sz="1900" dirty="0" err="1" smtClean="0"/>
              <a:t>Hirt</a:t>
            </a:r>
            <a:r>
              <a:rPr lang="en-US" sz="1900" dirty="0" smtClean="0"/>
              <a:t>, &amp; Saunders, 2009)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Davis (2013) points out that new professionals consistently report dissatisfaction with their supervisory and entrance to the profession.</a:t>
            </a:r>
          </a:p>
          <a:p>
            <a:r>
              <a:rPr lang="en-US" dirty="0" smtClean="0"/>
              <a:t>Liddell, Wilson, </a:t>
            </a:r>
            <a:r>
              <a:rPr lang="en-US" dirty="0" err="1" smtClean="0"/>
              <a:t>Pasquesi</a:t>
            </a:r>
            <a:r>
              <a:rPr lang="en-US" dirty="0" smtClean="0"/>
              <a:t>, </a:t>
            </a:r>
            <a:r>
              <a:rPr lang="en-US" dirty="0" err="1" smtClean="0"/>
              <a:t>Hirschey</a:t>
            </a:r>
            <a:r>
              <a:rPr lang="en-US" dirty="0" smtClean="0"/>
              <a:t>, &amp; Boyle (2014) “found </a:t>
            </a:r>
            <a:r>
              <a:rPr lang="en-US" dirty="0"/>
              <a:t>out-of-class experiential opportunities in graduate </a:t>
            </a:r>
            <a:r>
              <a:rPr lang="en-US" dirty="0" smtClean="0"/>
              <a:t>preparation programs </a:t>
            </a:r>
            <a:r>
              <a:rPr lang="en-US" dirty="0"/>
              <a:t>to be more influential than in-class experiences when it came to students’ </a:t>
            </a:r>
            <a:r>
              <a:rPr lang="en-US" dirty="0" smtClean="0"/>
              <a:t>understanding of </a:t>
            </a:r>
            <a:r>
              <a:rPr lang="en-US" dirty="0"/>
              <a:t>institutional culture and politics, expanding professional networks, and understanding </a:t>
            </a:r>
            <a:r>
              <a:rPr lang="en-US" dirty="0" smtClean="0"/>
              <a:t>professional expectations” (p. 81).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22" y="544689"/>
            <a:ext cx="8229600" cy="808038"/>
          </a:xfrm>
        </p:spPr>
        <p:txBody>
          <a:bodyPr/>
          <a:lstStyle/>
          <a:p>
            <a:r>
              <a:rPr lang="en-US" b="1" dirty="0" smtClean="0">
                <a:solidFill>
                  <a:srgbClr val="EC7834"/>
                </a:solidFill>
              </a:rPr>
              <a:t>Seamless Learning</a:t>
            </a:r>
            <a:endParaRPr lang="en-US" b="1" dirty="0">
              <a:solidFill>
                <a:srgbClr val="EC78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45" y="1334911"/>
            <a:ext cx="8229600" cy="4983163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/>
              <a:t>Seamless learning environments encourage students to use learning resources that are part of both the academic classroom and their out-of-class activities (ACPA, 1994; Kuh, 1996).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Kuh (1996) outlined guiding principles for creating seamless learning environments at the undergraduate level. </a:t>
            </a:r>
            <a:r>
              <a:rPr lang="en-US" dirty="0"/>
              <a:t>T</a:t>
            </a:r>
            <a:r>
              <a:rPr lang="en-US" dirty="0" smtClean="0"/>
              <a:t>he following principles resonate with graduate preparation:</a:t>
            </a:r>
          </a:p>
          <a:p>
            <a:r>
              <a:rPr lang="en-US" dirty="0" smtClean="0"/>
              <a:t>Generate enthusiasm for institutional renewal</a:t>
            </a:r>
          </a:p>
          <a:p>
            <a:r>
              <a:rPr lang="en-US" dirty="0" smtClean="0"/>
              <a:t>Develop a common language</a:t>
            </a:r>
          </a:p>
          <a:p>
            <a:r>
              <a:rPr lang="en-US" dirty="0" smtClean="0"/>
              <a:t>Foster collaboration and cross-functional dialogue</a:t>
            </a:r>
          </a:p>
          <a:p>
            <a:r>
              <a:rPr lang="en-US" dirty="0" smtClean="0"/>
              <a:t>Examine the influence of student culture on student learning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	These principles can be transferrable to the graduate level, 	when consideration for graduate socialization is considered.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44" y="663221"/>
            <a:ext cx="8229600" cy="994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EC7834"/>
                </a:solidFill>
              </a:rPr>
              <a:t>Creating the Conditions for </a:t>
            </a:r>
            <a:br>
              <a:rPr lang="en-US" sz="3200" b="1" dirty="0" smtClean="0">
                <a:solidFill>
                  <a:srgbClr val="EC7834"/>
                </a:solidFill>
              </a:rPr>
            </a:br>
            <a:r>
              <a:rPr lang="en-US" sz="3200" b="1" dirty="0" smtClean="0">
                <a:solidFill>
                  <a:srgbClr val="EC7834"/>
                </a:solidFill>
              </a:rPr>
              <a:t>Seamless Learning</a:t>
            </a:r>
            <a:endParaRPr lang="en-US" sz="3200" b="1" dirty="0">
              <a:solidFill>
                <a:srgbClr val="EC78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9" y="1667933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Combination of reflection, scholarship, and application</a:t>
            </a:r>
          </a:p>
          <a:p>
            <a:r>
              <a:rPr lang="en-US" dirty="0" smtClean="0"/>
              <a:t>Intentional design reflects alignment with principles for seamless learning</a:t>
            </a:r>
          </a:p>
          <a:p>
            <a:pPr lvl="1"/>
            <a:r>
              <a:rPr lang="en-US" dirty="0" smtClean="0"/>
              <a:t>Faculty and administrators are engaged in the review of the material (</a:t>
            </a:r>
            <a:r>
              <a:rPr lang="en-US" i="1" dirty="0"/>
              <a:t>Generate enthusiasm for institutional </a:t>
            </a:r>
            <a:r>
              <a:rPr lang="en-US" i="1" dirty="0" smtClean="0"/>
              <a:t>renewal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Written sections are focused on the professions theoretical foundation (</a:t>
            </a:r>
            <a:r>
              <a:rPr lang="en-US" i="1" dirty="0"/>
              <a:t>Develop a common </a:t>
            </a:r>
            <a:r>
              <a:rPr lang="en-US" i="1" dirty="0" smtClean="0"/>
              <a:t>language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Discussion is encouraged related to areas of growth that can be intentionally designed for the following academic year (</a:t>
            </a:r>
            <a:r>
              <a:rPr lang="en-US" i="1" dirty="0"/>
              <a:t>Foster collaboration and cross-functional </a:t>
            </a:r>
            <a:r>
              <a:rPr lang="en-US" i="1" dirty="0" smtClean="0"/>
              <a:t>dialogue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Focus of the scholarship is to link how the student has come to understand their application of theory to practice (</a:t>
            </a:r>
            <a:r>
              <a:rPr lang="en-US" i="1" dirty="0"/>
              <a:t>Examine the influence of student culture on student </a:t>
            </a:r>
            <a:r>
              <a:rPr lang="en-US" i="1" dirty="0" smtClean="0"/>
              <a:t>learning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9269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erSlideTemplate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U_Template_Arial_G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PresenterSlideTemplate</Template>
  <TotalTime>97</TotalTime>
  <Words>919</Words>
  <Application>Microsoft Office PowerPoint</Application>
  <PresentationFormat>On-screen Show (4:3)</PresentationFormat>
  <Paragraphs>115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PresenterSlideTemplate</vt:lpstr>
      <vt:lpstr>1_RU_Template_Arial_G</vt:lpstr>
      <vt:lpstr>PowerPoint Presentation</vt:lpstr>
      <vt:lpstr>Creating Seamless Learning Environments for Graduate Students in Student Affairs Preparation Programs </vt:lpstr>
      <vt:lpstr>Welcome &amp; Session Overview</vt:lpstr>
      <vt:lpstr>Context for the assignment</vt:lpstr>
      <vt:lpstr>PowerPoint Presentation</vt:lpstr>
      <vt:lpstr>PowerPoint Presentation</vt:lpstr>
      <vt:lpstr>Role of Socialization</vt:lpstr>
      <vt:lpstr>Seamless Learning</vt:lpstr>
      <vt:lpstr>Creating the Conditions for  Seamless Learning</vt:lpstr>
      <vt:lpstr>PowerPoint Presentation</vt:lpstr>
      <vt:lpstr>Assignment Details</vt:lpstr>
      <vt:lpstr>Next Steps – aligning the experiences with professional competencies</vt:lpstr>
      <vt:lpstr>ACPA/NASPA Professional Competencies: NASPA Professional Competencies Icons</vt:lpstr>
      <vt:lpstr>Beginner, Intermediate &amp; Advanced</vt:lpstr>
      <vt:lpstr>Discussion</vt:lpstr>
      <vt:lpstr>Contact Information</vt:lpstr>
      <vt:lpstr>Please Rate This Session in Guidebook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</dc:creator>
  <cp:lastModifiedBy>DeSawal, Danielle Marie</cp:lastModifiedBy>
  <cp:revision>33</cp:revision>
  <dcterms:created xsi:type="dcterms:W3CDTF">2014-03-14T19:02:45Z</dcterms:created>
  <dcterms:modified xsi:type="dcterms:W3CDTF">2014-04-11T13:34:48Z</dcterms:modified>
</cp:coreProperties>
</file>