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7" r:id="rId4"/>
    <p:sldId id="258" r:id="rId5"/>
    <p:sldId id="266" r:id="rId6"/>
    <p:sldId id="265" r:id="rId7"/>
    <p:sldId id="262" r:id="rId8"/>
    <p:sldId id="263" r:id="rId9"/>
    <p:sldId id="267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9AB81F7-815E-4586-9FB5-A90C0D5A8C1F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2B9F61F-09D0-4CA2-ACB1-AEC557BD4A2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B81F7-815E-4586-9FB5-A90C0D5A8C1F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F61F-09D0-4CA2-ACB1-AEC557BD4A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B81F7-815E-4586-9FB5-A90C0D5A8C1F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F61F-09D0-4CA2-ACB1-AEC557BD4A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9AB81F7-815E-4586-9FB5-A90C0D5A8C1F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2B9F61F-09D0-4CA2-ACB1-AEC557BD4A2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9AB81F7-815E-4586-9FB5-A90C0D5A8C1F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2B9F61F-09D0-4CA2-ACB1-AEC557BD4A2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B81F7-815E-4586-9FB5-A90C0D5A8C1F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F61F-09D0-4CA2-ACB1-AEC557BD4A2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B81F7-815E-4586-9FB5-A90C0D5A8C1F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F61F-09D0-4CA2-ACB1-AEC557BD4A2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9AB81F7-815E-4586-9FB5-A90C0D5A8C1F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2B9F61F-09D0-4CA2-ACB1-AEC557BD4A2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B81F7-815E-4586-9FB5-A90C0D5A8C1F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F61F-09D0-4CA2-ACB1-AEC557BD4A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9AB81F7-815E-4586-9FB5-A90C0D5A8C1F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2B9F61F-09D0-4CA2-ACB1-AEC557BD4A2C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9AB81F7-815E-4586-9FB5-A90C0D5A8C1F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2B9F61F-09D0-4CA2-ACB1-AEC557BD4A2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9AB81F7-815E-4586-9FB5-A90C0D5A8C1F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2B9F61F-09D0-4CA2-ACB1-AEC557BD4A2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Promoting Self-Directed Learning in Graduate Students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000" dirty="0" smtClean="0"/>
              <a:t>Lisa Thomson</a:t>
            </a:r>
          </a:p>
          <a:p>
            <a:r>
              <a:rPr lang="en-US" dirty="0" smtClean="0"/>
              <a:t>University of North Carolina at Charlotte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53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You!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For Questions &amp; Comments:</a:t>
            </a: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Lisa Thomson</a:t>
            </a:r>
          </a:p>
          <a:p>
            <a:pPr marL="0" indent="0" algn="ctr">
              <a:buNone/>
            </a:pPr>
            <a:r>
              <a:rPr lang="en-US" dirty="0" smtClean="0"/>
              <a:t>lisa.thomson@uncc.edu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462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Who Am I?</a:t>
            </a:r>
          </a:p>
          <a:p>
            <a:pPr lvl="1"/>
            <a:r>
              <a:rPr lang="en-US" dirty="0" smtClean="0"/>
              <a:t>Practitioner</a:t>
            </a:r>
          </a:p>
          <a:p>
            <a:pPr lvl="2"/>
            <a:r>
              <a:rPr lang="en-US" dirty="0" smtClean="0"/>
              <a:t>UNC Charlotte – Belk College of Business</a:t>
            </a:r>
          </a:p>
          <a:p>
            <a:pPr lvl="1"/>
            <a:r>
              <a:rPr lang="en-US" dirty="0" smtClean="0"/>
              <a:t>Doctoral Student</a:t>
            </a:r>
          </a:p>
          <a:p>
            <a:pPr lvl="2"/>
            <a:r>
              <a:rPr lang="en-US" dirty="0" smtClean="0"/>
              <a:t>North Carolina State University </a:t>
            </a:r>
            <a:endParaRPr lang="en-US" dirty="0"/>
          </a:p>
          <a:p>
            <a:r>
              <a:rPr lang="en-US" dirty="0" smtClean="0"/>
              <a:t>Who is in the Audience?</a:t>
            </a:r>
          </a:p>
          <a:p>
            <a:pPr lvl="1"/>
            <a:r>
              <a:rPr lang="en-US" dirty="0" smtClean="0"/>
              <a:t>Name</a:t>
            </a:r>
          </a:p>
          <a:p>
            <a:pPr lvl="1"/>
            <a:r>
              <a:rPr lang="en-US" dirty="0" smtClean="0"/>
              <a:t>Institution</a:t>
            </a:r>
          </a:p>
          <a:p>
            <a:pPr lvl="1"/>
            <a:r>
              <a:rPr lang="en-US" dirty="0" smtClean="0"/>
              <a:t>Work with graduate </a:t>
            </a:r>
            <a:r>
              <a:rPr lang="en-US" dirty="0"/>
              <a:t>s</a:t>
            </a:r>
            <a:r>
              <a:rPr lang="en-US" dirty="0" smtClean="0"/>
              <a:t>tudents?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34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Define self-directed learning</a:t>
            </a:r>
          </a:p>
          <a:p>
            <a:r>
              <a:rPr lang="en-US" dirty="0" smtClean="0"/>
              <a:t>How it relates to graduate students</a:t>
            </a:r>
          </a:p>
          <a:p>
            <a:r>
              <a:rPr lang="en-US" dirty="0" smtClean="0"/>
              <a:t>Apply concepts </a:t>
            </a:r>
            <a:r>
              <a:rPr lang="en-US" smtClean="0"/>
              <a:t>to </a:t>
            </a:r>
            <a:r>
              <a:rPr lang="en-US" smtClean="0"/>
              <a:t>practice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0577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Self-Directed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Linked to Malcolm Knowles’ (1970) term of andragogy</a:t>
            </a:r>
          </a:p>
          <a:p>
            <a:r>
              <a:rPr lang="en-US" dirty="0" smtClean="0"/>
              <a:t>Tough (1979) – distinct field of study</a:t>
            </a:r>
          </a:p>
          <a:p>
            <a:r>
              <a:rPr lang="en-US" dirty="0" smtClean="0"/>
              <a:t>Focused on adult students &amp; adult learning</a:t>
            </a:r>
          </a:p>
          <a:p>
            <a:r>
              <a:rPr lang="en-US" dirty="0" smtClean="0"/>
              <a:t>Recent research</a:t>
            </a:r>
          </a:p>
          <a:p>
            <a:pPr lvl="1"/>
            <a:r>
              <a:rPr lang="en-US" dirty="0" smtClean="0"/>
              <a:t>Self-regulation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orkforce development focus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27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Control of Learning</a:t>
            </a:r>
            <a:endParaRPr lang="en-US" dirty="0"/>
          </a:p>
          <a:p>
            <a:pPr lvl="1"/>
            <a:r>
              <a:rPr lang="en-US" dirty="0"/>
              <a:t>Student versus Teacher</a:t>
            </a:r>
          </a:p>
          <a:p>
            <a:pPr lvl="1"/>
            <a:r>
              <a:rPr lang="en-US" dirty="0" smtClean="0"/>
              <a:t>Novice versus Subject </a:t>
            </a:r>
            <a:r>
              <a:rPr lang="en-US" smtClean="0"/>
              <a:t>Matter Expert</a:t>
            </a:r>
            <a:endParaRPr lang="en-US" dirty="0" smtClean="0"/>
          </a:p>
          <a:p>
            <a:r>
              <a:rPr lang="en-US" dirty="0" smtClean="0"/>
              <a:t>Role of Learner</a:t>
            </a:r>
          </a:p>
          <a:p>
            <a:pPr lvl="1"/>
            <a:r>
              <a:rPr lang="en-US" dirty="0" smtClean="0"/>
              <a:t>Learner knows own needs</a:t>
            </a:r>
          </a:p>
          <a:p>
            <a:pPr lvl="1"/>
            <a:r>
              <a:rPr lang="en-US" dirty="0" smtClean="0"/>
              <a:t>Personalized learning experience</a:t>
            </a:r>
          </a:p>
          <a:p>
            <a:pPr lvl="1"/>
            <a:r>
              <a:rPr lang="en-US" dirty="0" smtClean="0"/>
              <a:t>Reflective practice/self-evaluation</a:t>
            </a:r>
          </a:p>
          <a:p>
            <a:r>
              <a:rPr lang="en-US" dirty="0" smtClean="0"/>
              <a:t>Role of context</a:t>
            </a:r>
          </a:p>
          <a:p>
            <a:pPr lvl="1"/>
            <a:r>
              <a:rPr lang="en-US" dirty="0" smtClean="0"/>
              <a:t>Social environment</a:t>
            </a:r>
          </a:p>
          <a:p>
            <a:pPr lvl="1"/>
            <a:r>
              <a:rPr lang="en-US" dirty="0" smtClean="0"/>
              <a:t>Supportive structure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19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 to graduate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Graduate Student Experience</a:t>
            </a:r>
          </a:p>
          <a:p>
            <a:pPr lvl="1"/>
            <a:r>
              <a:rPr lang="en-US" dirty="0" smtClean="0"/>
              <a:t>Specialized learning</a:t>
            </a:r>
          </a:p>
          <a:p>
            <a:pPr lvl="1"/>
            <a:r>
              <a:rPr lang="en-US" dirty="0" smtClean="0"/>
              <a:t>Individual motivation for education</a:t>
            </a:r>
          </a:p>
          <a:p>
            <a:pPr lvl="1"/>
            <a:r>
              <a:rPr lang="en-US" dirty="0" smtClean="0"/>
              <a:t>Facilitating learning in the classroom</a:t>
            </a:r>
          </a:p>
          <a:p>
            <a:pPr lvl="1"/>
            <a:r>
              <a:rPr lang="en-US" dirty="0" smtClean="0"/>
              <a:t>Goal setting and attainment</a:t>
            </a:r>
          </a:p>
          <a:p>
            <a:r>
              <a:rPr lang="en-US" dirty="0" smtClean="0"/>
              <a:t>Faculty Involvement</a:t>
            </a:r>
          </a:p>
          <a:p>
            <a:pPr lvl="1"/>
            <a:r>
              <a:rPr lang="en-US" dirty="0" smtClean="0"/>
              <a:t>Mentoring</a:t>
            </a:r>
          </a:p>
          <a:p>
            <a:pPr lvl="1"/>
            <a:r>
              <a:rPr lang="en-US" smtClean="0"/>
              <a:t>Individualized planning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672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Scenarios – Theory to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Career Counseling – job search</a:t>
            </a:r>
          </a:p>
          <a:p>
            <a:r>
              <a:rPr lang="en-US" dirty="0" smtClean="0"/>
              <a:t>Student Activities – event planning</a:t>
            </a:r>
          </a:p>
          <a:p>
            <a:r>
              <a:rPr lang="en-US" dirty="0" smtClean="0"/>
              <a:t>Classroom Teaching – syllabus/assignments</a:t>
            </a:r>
          </a:p>
          <a:p>
            <a:endParaRPr lang="en-US" dirty="0" smtClean="0"/>
          </a:p>
          <a:p>
            <a:r>
              <a:rPr lang="en-US" dirty="0" smtClean="0"/>
              <a:t>What examples do you have from your institutions?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597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Thoughts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Promote reflective practice</a:t>
            </a:r>
          </a:p>
          <a:p>
            <a:r>
              <a:rPr lang="en-US" dirty="0" smtClean="0"/>
              <a:t>Offer experiential learning</a:t>
            </a:r>
          </a:p>
          <a:p>
            <a:r>
              <a:rPr lang="en-US" dirty="0" smtClean="0"/>
              <a:t>Incorporate learning contracts</a:t>
            </a:r>
          </a:p>
          <a:p>
            <a:r>
              <a:rPr lang="en-US" dirty="0" smtClean="0"/>
              <a:t>Provide support</a:t>
            </a:r>
          </a:p>
          <a:p>
            <a:r>
              <a:rPr lang="en-US" dirty="0" smtClean="0"/>
              <a:t>Serve as facilitators</a:t>
            </a:r>
          </a:p>
          <a:p>
            <a:r>
              <a:rPr lang="en-US" dirty="0" smtClean="0"/>
              <a:t>Increase meaningfulness of learning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2766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Brockett, R. G., &amp; </a:t>
            </a:r>
            <a:r>
              <a:rPr lang="en-US" dirty="0" err="1"/>
              <a:t>Hiemstra</a:t>
            </a:r>
            <a:r>
              <a:rPr lang="en-US" dirty="0"/>
              <a:t>, R. (1991). </a:t>
            </a:r>
            <a:r>
              <a:rPr lang="en-US" i="1" dirty="0"/>
              <a:t>Self-direction in adult learning: Perspectives on theory, research, and practice. </a:t>
            </a:r>
            <a:r>
              <a:rPr lang="en-US" dirty="0"/>
              <a:t>London and New York: Routledge. </a:t>
            </a:r>
          </a:p>
          <a:p>
            <a:r>
              <a:rPr lang="en-US" dirty="0"/>
              <a:t>Elias, J. L., &amp; Merriam, S. B. (2005). </a:t>
            </a:r>
            <a:r>
              <a:rPr lang="en-US" i="1" dirty="0"/>
              <a:t>Philosophical foundations of adult education </a:t>
            </a:r>
            <a:r>
              <a:rPr lang="en-US" dirty="0"/>
              <a:t>(3</a:t>
            </a:r>
            <a:r>
              <a:rPr lang="en-US" baseline="30000" dirty="0"/>
              <a:t>rd</a:t>
            </a:r>
            <a:r>
              <a:rPr lang="en-US" dirty="0"/>
              <a:t> ed.). Malabar, FL: Krieger Publishing Company. </a:t>
            </a:r>
          </a:p>
          <a:p>
            <a:r>
              <a:rPr lang="en-US" dirty="0"/>
              <a:t>Garrison, D. R. (1997). Self-directed learning: Toward a comprehensive model. </a:t>
            </a:r>
            <a:r>
              <a:rPr lang="en-US" i="1" dirty="0"/>
              <a:t>Adult Education Quarterly, 48</a:t>
            </a:r>
            <a:r>
              <a:rPr lang="en-US" dirty="0"/>
              <a:t>(1), 18-33.</a:t>
            </a:r>
          </a:p>
          <a:p>
            <a:r>
              <a:rPr lang="en-US" dirty="0"/>
              <a:t>Knowles, M. S. (1970). </a:t>
            </a:r>
            <a:r>
              <a:rPr lang="en-US" i="1" dirty="0"/>
              <a:t>Self-directed learning. </a:t>
            </a:r>
            <a:r>
              <a:rPr lang="en-US" dirty="0"/>
              <a:t>New York, NY: Association Press.</a:t>
            </a:r>
          </a:p>
          <a:p>
            <a:r>
              <a:rPr lang="en-US" dirty="0"/>
              <a:t>Merriam, S. B., &amp; Brockett, R. G. (2007). </a:t>
            </a:r>
            <a:r>
              <a:rPr lang="en-US" i="1" dirty="0"/>
              <a:t>The profession and practice of adult education: An introduction. </a:t>
            </a:r>
            <a:r>
              <a:rPr lang="en-US" dirty="0"/>
              <a:t>San Francisco, CA: </a:t>
            </a:r>
            <a:r>
              <a:rPr lang="en-US" dirty="0" err="1"/>
              <a:t>Jossey</a:t>
            </a:r>
            <a:r>
              <a:rPr lang="en-US" dirty="0"/>
              <a:t> –Bass. </a:t>
            </a:r>
          </a:p>
          <a:p>
            <a:r>
              <a:rPr lang="en-US" dirty="0"/>
              <a:t>Tough, A. (1979). </a:t>
            </a:r>
            <a:r>
              <a:rPr lang="en-US" i="1" dirty="0"/>
              <a:t>The adult’s learning projects: A fresh approach to theory and practice in adult learning </a:t>
            </a:r>
            <a:r>
              <a:rPr lang="en-US" dirty="0"/>
              <a:t>(2nd ed.). Austin, TX: Learning Concepts. </a:t>
            </a:r>
          </a:p>
          <a:p>
            <a:r>
              <a:rPr lang="en-US" dirty="0"/>
              <a:t>Weidman, J. C., </a:t>
            </a:r>
            <a:r>
              <a:rPr lang="en-US" dirty="0" err="1"/>
              <a:t>Twale</a:t>
            </a:r>
            <a:r>
              <a:rPr lang="en-US" dirty="0"/>
              <a:t>, D. J., &amp; Stein, E. L. (2001). Socialization of graduate and professional students in higher education: A perilous passage?</a:t>
            </a:r>
            <a:r>
              <a:rPr lang="en-US" i="1" dirty="0"/>
              <a:t> </a:t>
            </a:r>
            <a:r>
              <a:rPr lang="en-US" dirty="0"/>
              <a:t>In A. J. </a:t>
            </a:r>
            <a:r>
              <a:rPr lang="en-US" dirty="0" err="1"/>
              <a:t>Kezar</a:t>
            </a:r>
            <a:r>
              <a:rPr lang="en-US" dirty="0"/>
              <a:t> (ed.).</a:t>
            </a:r>
            <a:r>
              <a:rPr lang="en-US" i="1" dirty="0"/>
              <a:t>ASHE-ERIC Higher Education Report, 28</a:t>
            </a:r>
            <a:r>
              <a:rPr lang="en-US" dirty="0"/>
              <a:t>(3).  San Francisco, CA: </a:t>
            </a:r>
            <a:r>
              <a:rPr lang="en-US" dirty="0" err="1"/>
              <a:t>Jossey</a:t>
            </a:r>
            <a:r>
              <a:rPr lang="en-US" dirty="0"/>
              <a:t>-Bass.</a:t>
            </a:r>
          </a:p>
          <a:p>
            <a:r>
              <a:rPr lang="en-US" dirty="0"/>
              <a:t>Zimmerman, B. J. (1990). Self-regulated learning and academic achievement: An overview. </a:t>
            </a:r>
            <a:r>
              <a:rPr lang="en-US" i="1" dirty="0"/>
              <a:t>Educational Psychologist, 25</a:t>
            </a:r>
            <a:r>
              <a:rPr lang="en-US" dirty="0"/>
              <a:t>(1), 3-17.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173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160</TotalTime>
  <Words>419</Words>
  <Application>Microsoft Office PowerPoint</Application>
  <PresentationFormat>On-screen Show (4:3)</PresentationFormat>
  <Paragraphs>76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Oriel</vt:lpstr>
      <vt:lpstr>Promoting Self-Directed Learning in Graduate Students</vt:lpstr>
      <vt:lpstr>Introductions</vt:lpstr>
      <vt:lpstr>Learning Objectives</vt:lpstr>
      <vt:lpstr>Self-Directed Learning</vt:lpstr>
      <vt:lpstr>Key Concepts</vt:lpstr>
      <vt:lpstr>Relationship to graduate Students</vt:lpstr>
      <vt:lpstr>Scenarios – Theory to Practice</vt:lpstr>
      <vt:lpstr>Final Thoughts </vt:lpstr>
      <vt:lpstr>References </vt:lpstr>
      <vt:lpstr>Thank You! 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Promoting Self-Directed Learning in Graduate Students</dc:title>
  <dc:creator>Owner</dc:creator>
  <cp:lastModifiedBy>Owner</cp:lastModifiedBy>
  <cp:revision>24</cp:revision>
  <dcterms:created xsi:type="dcterms:W3CDTF">2013-10-09T01:47:39Z</dcterms:created>
  <dcterms:modified xsi:type="dcterms:W3CDTF">2014-04-02T12:52:24Z</dcterms:modified>
</cp:coreProperties>
</file>