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9.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65" r:id="rId2"/>
    <p:sldId id="266" r:id="rId3"/>
    <p:sldId id="268" r:id="rId4"/>
    <p:sldId id="269" r:id="rId5"/>
    <p:sldId id="270" r:id="rId6"/>
    <p:sldId id="271" r:id="rId7"/>
    <p:sldId id="272" r:id="rId8"/>
    <p:sldId id="273" r:id="rId9"/>
    <p:sldId id="274" r:id="rId10"/>
    <p:sldId id="275" r:id="rId11"/>
    <p:sldId id="276" r:id="rId12"/>
    <p:sldId id="277" r:id="rId13"/>
    <p:sldId id="278" r:id="rId14"/>
    <p:sldId id="279" r:id="rId15"/>
    <p:sldId id="257" r:id="rId16"/>
    <p:sldId id="258" r:id="rId17"/>
    <p:sldId id="280" r:id="rId18"/>
    <p:sldId id="281" r:id="rId19"/>
    <p:sldId id="282" r:id="rId20"/>
    <p:sldId id="283" r:id="rId21"/>
    <p:sldId id="284" r:id="rId22"/>
    <p:sldId id="285" r:id="rId23"/>
    <p:sldId id="259" r:id="rId24"/>
    <p:sldId id="260" r:id="rId25"/>
    <p:sldId id="286" r:id="rId26"/>
    <p:sldId id="287" r:id="rId27"/>
    <p:sldId id="288" r:id="rId28"/>
    <p:sldId id="289" r:id="rId29"/>
    <p:sldId id="290" r:id="rId30"/>
    <p:sldId id="291" r:id="rId31"/>
    <p:sldId id="292" r:id="rId32"/>
    <p:sldId id="293" r:id="rId33"/>
    <p:sldId id="294" r:id="rId34"/>
    <p:sldId id="295" r:id="rId35"/>
    <p:sldId id="297" r:id="rId36"/>
    <p:sldId id="298" r:id="rId37"/>
    <p:sldId id="299" r:id="rId38"/>
    <p:sldId id="300" r:id="rId39"/>
    <p:sldId id="301" r:id="rId40"/>
    <p:sldId id="261" r:id="rId41"/>
    <p:sldId id="262" r:id="rId42"/>
    <p:sldId id="306" r:id="rId43"/>
    <p:sldId id="302" r:id="rId44"/>
    <p:sldId id="304" r:id="rId45"/>
    <p:sldId id="309" r:id="rId46"/>
    <p:sldId id="310" r:id="rId47"/>
    <p:sldId id="311" r:id="rId48"/>
    <p:sldId id="263" r:id="rId49"/>
    <p:sldId id="307" r:id="rId50"/>
    <p:sldId id="303" r:id="rId51"/>
    <p:sldId id="305" r:id="rId52"/>
    <p:sldId id="312" r:id="rId53"/>
    <p:sldId id="313" r:id="rId54"/>
    <p:sldId id="314" r:id="rId55"/>
    <p:sldId id="264" r:id="rId56"/>
    <p:sldId id="308" r:id="rId57"/>
    <p:sldId id="315" r:id="rId58"/>
    <p:sldId id="320" r:id="rId59"/>
    <p:sldId id="321" r:id="rId60"/>
    <p:sldId id="323" r:id="rId61"/>
    <p:sldId id="325" r:id="rId62"/>
    <p:sldId id="326"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How did you know you were ready to supervise new professionals?</c:v>
                </c:pt>
              </c:strCache>
            </c:strRef>
          </c:tx>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Sheet1!$A$2:$A$5</c:f>
              <c:strCache>
                <c:ptCount val="4"/>
                <c:pt idx="0">
                  <c:v>Self Aware</c:v>
                </c:pt>
                <c:pt idx="1">
                  <c:v>External</c:v>
                </c:pt>
                <c:pt idx="2">
                  <c:v>Leap of Faith</c:v>
                </c:pt>
                <c:pt idx="3">
                  <c:v>Job Dictated</c:v>
                </c:pt>
              </c:strCache>
            </c:strRef>
          </c:cat>
          <c:val>
            <c:numRef>
              <c:f>Sheet1!$B$2:$B$5</c:f>
              <c:numCache>
                <c:formatCode>General</c:formatCode>
                <c:ptCount val="4"/>
                <c:pt idx="0">
                  <c:v>53</c:v>
                </c:pt>
                <c:pt idx="1">
                  <c:v>7</c:v>
                </c:pt>
                <c:pt idx="2">
                  <c:v>16</c:v>
                </c:pt>
                <c:pt idx="3">
                  <c:v>22</c:v>
                </c:pt>
              </c:numCache>
            </c:numRef>
          </c:val>
        </c:ser>
        <c:dLbls>
          <c:showLegendKey val="0"/>
          <c:showVal val="0"/>
          <c:showCatName val="0"/>
          <c:showSerName val="0"/>
          <c:showPercent val="1"/>
          <c:showBubbleSize val="0"/>
          <c:showLeaderLines val="0"/>
        </c:dLbls>
        <c:firstSliceAng val="0"/>
      </c:pieChart>
    </c:plotArea>
    <c:legend>
      <c:legendPos val="t"/>
      <c:layout/>
      <c:overlay val="0"/>
    </c:legend>
    <c:plotVisOnly val="1"/>
    <c:dispBlanksAs val="zero"/>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explosion val="4"/>
          <c:dLbls>
            <c:spPr>
              <a:noFill/>
              <a:ln>
                <a:noFill/>
              </a:ln>
              <a:effectLst/>
            </c:spPr>
            <c:showLegendKey val="0"/>
            <c:showVal val="0"/>
            <c:showCatName val="1"/>
            <c:showSerName val="0"/>
            <c:showPercent val="1"/>
            <c:showBubbleSize val="0"/>
            <c:showLeaderLines val="0"/>
            <c:extLst>
              <c:ext xmlns:c15="http://schemas.microsoft.com/office/drawing/2012/chart" uri="{CE6537A1-D6FC-4f65-9D91-7224C49458BB}">
                <c15:layout/>
              </c:ext>
            </c:extLst>
          </c:dLbls>
          <c:cat>
            <c:strRef>
              <c:f>Sheet1!$A$2:$A$5</c:f>
              <c:strCache>
                <c:ptCount val="4"/>
                <c:pt idx="0">
                  <c:v>No Degree</c:v>
                </c:pt>
                <c:pt idx="1">
                  <c:v>Helpful</c:v>
                </c:pt>
                <c:pt idx="2">
                  <c:v>Assistantship</c:v>
                </c:pt>
                <c:pt idx="3">
                  <c:v>Unhelpful</c:v>
                </c:pt>
              </c:strCache>
            </c:strRef>
          </c:cat>
          <c:val>
            <c:numRef>
              <c:f>Sheet1!$B$2:$B$5</c:f>
              <c:numCache>
                <c:formatCode>General</c:formatCode>
                <c:ptCount val="4"/>
                <c:pt idx="0">
                  <c:v>15</c:v>
                </c:pt>
                <c:pt idx="1">
                  <c:v>54</c:v>
                </c:pt>
                <c:pt idx="2">
                  <c:v>11</c:v>
                </c:pt>
                <c:pt idx="3">
                  <c:v>19</c:v>
                </c:pt>
              </c:numCache>
            </c:numRef>
          </c:val>
        </c:ser>
        <c:ser>
          <c:idx val="1"/>
          <c:order val="1"/>
          <c:tx>
            <c:strRef>
              <c:f>Sheet1!$C$1</c:f>
              <c:strCache>
                <c:ptCount val="1"/>
                <c:pt idx="0">
                  <c:v>Column2</c:v>
                </c:pt>
              </c:strCache>
            </c:strRef>
          </c:tx>
          <c:dLbls>
            <c:spPr>
              <a:noFill/>
              <a:ln>
                <a:noFill/>
              </a:ln>
              <a:effectLst/>
            </c:spPr>
            <c:showLegendKey val="0"/>
            <c:showVal val="0"/>
            <c:showCatName val="1"/>
            <c:showSerName val="0"/>
            <c:showPercent val="1"/>
            <c:showBubbleSize val="0"/>
            <c:showLeaderLines val="0"/>
            <c:extLst>
              <c:ext xmlns:c15="http://schemas.microsoft.com/office/drawing/2012/chart" uri="{CE6537A1-D6FC-4f65-9D91-7224C49458BB}"/>
            </c:extLst>
          </c:dLbls>
          <c:cat>
            <c:strRef>
              <c:f>Sheet1!$A$2:$A$5</c:f>
              <c:strCache>
                <c:ptCount val="4"/>
                <c:pt idx="0">
                  <c:v>No Degree</c:v>
                </c:pt>
                <c:pt idx="1">
                  <c:v>Helpful</c:v>
                </c:pt>
                <c:pt idx="2">
                  <c:v>Assistantship</c:v>
                </c:pt>
                <c:pt idx="3">
                  <c:v>Unhelpful</c:v>
                </c:pt>
              </c:strCache>
            </c:strRef>
          </c:cat>
          <c:val>
            <c:numRef>
              <c:f>Sheet1!$C$2:$C$5</c:f>
              <c:numCache>
                <c:formatCode>General</c:formatCode>
                <c:ptCount val="4"/>
              </c:numCache>
            </c:numRef>
          </c:val>
        </c:ser>
        <c:ser>
          <c:idx val="2"/>
          <c:order val="2"/>
          <c:tx>
            <c:strRef>
              <c:f>Sheet1!$D$1</c:f>
              <c:strCache>
                <c:ptCount val="1"/>
                <c:pt idx="0">
                  <c:v>Column3</c:v>
                </c:pt>
              </c:strCache>
            </c:strRef>
          </c:tx>
          <c:dLbls>
            <c:spPr>
              <a:noFill/>
              <a:ln>
                <a:noFill/>
              </a:ln>
              <a:effectLst/>
            </c:spPr>
            <c:showLegendKey val="0"/>
            <c:showVal val="0"/>
            <c:showCatName val="1"/>
            <c:showSerName val="0"/>
            <c:showPercent val="1"/>
            <c:showBubbleSize val="0"/>
            <c:showLeaderLines val="0"/>
            <c:extLst>
              <c:ext xmlns:c15="http://schemas.microsoft.com/office/drawing/2012/chart" uri="{CE6537A1-D6FC-4f65-9D91-7224C49458BB}"/>
            </c:extLst>
          </c:dLbls>
          <c:cat>
            <c:strRef>
              <c:f>Sheet1!$A$2:$A$5</c:f>
              <c:strCache>
                <c:ptCount val="4"/>
                <c:pt idx="0">
                  <c:v>No Degree</c:v>
                </c:pt>
                <c:pt idx="1">
                  <c:v>Helpful</c:v>
                </c:pt>
                <c:pt idx="2">
                  <c:v>Assistantship</c:v>
                </c:pt>
                <c:pt idx="3">
                  <c:v>Unhelpful</c:v>
                </c:pt>
              </c:strCache>
            </c:strRef>
          </c:cat>
          <c:val>
            <c:numRef>
              <c:f>Sheet1!$D$2:$D$5</c:f>
              <c:numCache>
                <c:formatCode>General</c:formatCode>
                <c:ptCount val="4"/>
              </c:numCache>
            </c:numRef>
          </c:val>
        </c:ser>
        <c:dLbls>
          <c:showLegendKey val="0"/>
          <c:showVal val="0"/>
          <c:showCatName val="1"/>
          <c:showSerName val="0"/>
          <c:showPercent val="1"/>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How did you know you were ready to supervise new professionals?</c:v>
                </c:pt>
              </c:strCache>
            </c:strRef>
          </c:tx>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Sheet1!$A$2:$A$5</c:f>
              <c:strCache>
                <c:ptCount val="4"/>
                <c:pt idx="0">
                  <c:v>Self Aware</c:v>
                </c:pt>
                <c:pt idx="1">
                  <c:v>External</c:v>
                </c:pt>
                <c:pt idx="2">
                  <c:v>Leap of Faith</c:v>
                </c:pt>
                <c:pt idx="3">
                  <c:v>Job Dictated</c:v>
                </c:pt>
              </c:strCache>
            </c:strRef>
          </c:cat>
          <c:val>
            <c:numRef>
              <c:f>Sheet1!$B$2:$B$5</c:f>
              <c:numCache>
                <c:formatCode>General</c:formatCode>
                <c:ptCount val="4"/>
                <c:pt idx="0">
                  <c:v>57</c:v>
                </c:pt>
                <c:pt idx="1">
                  <c:v>14</c:v>
                </c:pt>
                <c:pt idx="2">
                  <c:v>20</c:v>
                </c:pt>
                <c:pt idx="3">
                  <c:v>7</c:v>
                </c:pt>
              </c:numCache>
            </c:numRef>
          </c:val>
        </c:ser>
        <c:dLbls>
          <c:showLegendKey val="0"/>
          <c:showVal val="0"/>
          <c:showCatName val="0"/>
          <c:showSerName val="0"/>
          <c:showPercent val="1"/>
          <c:showBubbleSize val="0"/>
          <c:showLeaderLines val="0"/>
        </c:dLbls>
        <c:firstSliceAng val="0"/>
      </c:pieChart>
    </c:plotArea>
    <c:legend>
      <c:legendPos val="t"/>
      <c:layout/>
      <c:overlay val="0"/>
    </c:legend>
    <c:plotVisOnly val="1"/>
    <c:dispBlanksAs val="zero"/>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•What is the biggest challenge in supervising new professionals?</c:v>
                </c:pt>
              </c:strCache>
            </c:strRef>
          </c:tx>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Sheet1!$A$2:$A$5</c:f>
              <c:strCache>
                <c:ptCount val="4"/>
                <c:pt idx="0">
                  <c:v>Politics and Ethics</c:v>
                </c:pt>
                <c:pt idx="1">
                  <c:v>Professional Development</c:v>
                </c:pt>
                <c:pt idx="2">
                  <c:v>Skill Based</c:v>
                </c:pt>
                <c:pt idx="3">
                  <c:v>Supervisor Development</c:v>
                </c:pt>
              </c:strCache>
            </c:strRef>
          </c:cat>
          <c:val>
            <c:numRef>
              <c:f>Sheet1!$B$2:$B$5</c:f>
              <c:numCache>
                <c:formatCode>General</c:formatCode>
                <c:ptCount val="4"/>
                <c:pt idx="0">
                  <c:v>43</c:v>
                </c:pt>
                <c:pt idx="1">
                  <c:v>23</c:v>
                </c:pt>
                <c:pt idx="2">
                  <c:v>19</c:v>
                </c:pt>
                <c:pt idx="3">
                  <c:v>13</c:v>
                </c:pt>
              </c:numCache>
            </c:numRef>
          </c:val>
        </c:ser>
        <c:dLbls>
          <c:showLegendKey val="0"/>
          <c:showVal val="0"/>
          <c:showCatName val="0"/>
          <c:showSerName val="0"/>
          <c:showPercent val="1"/>
          <c:showBubbleSize val="0"/>
          <c:showLeaderLines val="0"/>
        </c:dLbls>
        <c:firstSliceAng val="0"/>
      </c:pieChart>
    </c:plotArea>
    <c:legend>
      <c:legendPos val="t"/>
      <c:layout/>
      <c:overlay val="0"/>
    </c:legend>
    <c:plotVisOnly val="1"/>
    <c:dispBlanksAs val="zero"/>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•What is the biggest challenge in supervising new professionals?</c:v>
                </c:pt>
              </c:strCache>
            </c:strRef>
          </c:tx>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Sheet1!$A$2:$A$5</c:f>
              <c:strCache>
                <c:ptCount val="4"/>
                <c:pt idx="0">
                  <c:v>Politics and Ethics</c:v>
                </c:pt>
                <c:pt idx="1">
                  <c:v>Professional Development</c:v>
                </c:pt>
                <c:pt idx="2">
                  <c:v>Skill Based</c:v>
                </c:pt>
                <c:pt idx="3">
                  <c:v>Supervisor Development</c:v>
                </c:pt>
              </c:strCache>
            </c:strRef>
          </c:cat>
          <c:val>
            <c:numRef>
              <c:f>Sheet1!$B$2:$B$5</c:f>
              <c:numCache>
                <c:formatCode>General</c:formatCode>
                <c:ptCount val="4"/>
                <c:pt idx="0">
                  <c:v>34</c:v>
                </c:pt>
                <c:pt idx="1">
                  <c:v>34</c:v>
                </c:pt>
                <c:pt idx="2">
                  <c:v>13</c:v>
                </c:pt>
                <c:pt idx="3">
                  <c:v>17</c:v>
                </c:pt>
              </c:numCache>
            </c:numRef>
          </c:val>
        </c:ser>
        <c:dLbls>
          <c:showLegendKey val="0"/>
          <c:showVal val="0"/>
          <c:showCatName val="0"/>
          <c:showSerName val="0"/>
          <c:showPercent val="1"/>
          <c:showBubbleSize val="0"/>
          <c:showLeaderLines val="0"/>
        </c:dLbls>
        <c:firstSliceAng val="0"/>
      </c:pieChart>
    </c:plotArea>
    <c:legend>
      <c:legendPos val="t"/>
      <c:layout/>
      <c:overlay val="0"/>
    </c:legend>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What Makes A Good Supervisor</c:v>
                </c:pt>
              </c:strCache>
            </c:strRef>
          </c:tx>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Sheet1!$A$2:$A$4</c:f>
              <c:strCache>
                <c:ptCount val="3"/>
                <c:pt idx="0">
                  <c:v>Relational</c:v>
                </c:pt>
                <c:pt idx="1">
                  <c:v>Skill Based</c:v>
                </c:pt>
                <c:pt idx="2">
                  <c:v>Theoretical</c:v>
                </c:pt>
              </c:strCache>
            </c:strRef>
          </c:cat>
          <c:val>
            <c:numRef>
              <c:f>Sheet1!$B$2:$B$4</c:f>
              <c:numCache>
                <c:formatCode>General</c:formatCode>
                <c:ptCount val="3"/>
                <c:pt idx="0">
                  <c:v>58</c:v>
                </c:pt>
                <c:pt idx="1">
                  <c:v>29</c:v>
                </c:pt>
                <c:pt idx="2">
                  <c:v>12</c:v>
                </c:pt>
              </c:numCache>
            </c:numRef>
          </c:val>
        </c:ser>
        <c:dLbls>
          <c:showLegendKey val="0"/>
          <c:showVal val="0"/>
          <c:showCatName val="0"/>
          <c:showSerName val="0"/>
          <c:showPercent val="1"/>
          <c:showBubbleSize val="0"/>
          <c:showLeaderLines val="0"/>
        </c:dLbls>
        <c:firstSliceAng val="0"/>
      </c:pieChart>
    </c:plotArea>
    <c:legend>
      <c:legendPos val="t"/>
      <c:layout/>
      <c:overlay val="0"/>
    </c:legend>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What Makes A Good Supervisor</c:v>
                </c:pt>
              </c:strCache>
            </c:strRef>
          </c:tx>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Sheet1!$A$2:$A$4</c:f>
              <c:strCache>
                <c:ptCount val="3"/>
                <c:pt idx="0">
                  <c:v>Relational</c:v>
                </c:pt>
                <c:pt idx="1">
                  <c:v>Skill Based</c:v>
                </c:pt>
                <c:pt idx="2">
                  <c:v>Theoretical</c:v>
                </c:pt>
              </c:strCache>
            </c:strRef>
          </c:cat>
          <c:val>
            <c:numRef>
              <c:f>Sheet1!$B$2:$B$4</c:f>
              <c:numCache>
                <c:formatCode>General</c:formatCode>
                <c:ptCount val="3"/>
                <c:pt idx="0">
                  <c:v>79</c:v>
                </c:pt>
                <c:pt idx="1">
                  <c:v>14</c:v>
                </c:pt>
                <c:pt idx="2">
                  <c:v>7</c:v>
                </c:pt>
              </c:numCache>
            </c:numRef>
          </c:val>
        </c:ser>
        <c:dLbls>
          <c:showLegendKey val="0"/>
          <c:showVal val="0"/>
          <c:showCatName val="0"/>
          <c:showSerName val="0"/>
          <c:showPercent val="1"/>
          <c:showBubbleSize val="0"/>
          <c:showLeaderLines val="0"/>
        </c:dLbls>
        <c:firstSliceAng val="0"/>
      </c:pieChart>
    </c:plotArea>
    <c:legend>
      <c:legendPos val="t"/>
      <c:layout/>
      <c:overlay val="0"/>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explosion val="4"/>
          <c:dLbls>
            <c:spPr>
              <a:noFill/>
              <a:ln>
                <a:noFill/>
              </a:ln>
              <a:effectLst/>
            </c:spPr>
            <c:showLegendKey val="0"/>
            <c:showVal val="0"/>
            <c:showCatName val="1"/>
            <c:showSerName val="0"/>
            <c:showPercent val="1"/>
            <c:showBubbleSize val="0"/>
            <c:showLeaderLines val="0"/>
            <c:extLst>
              <c:ext xmlns:c15="http://schemas.microsoft.com/office/drawing/2012/chart" uri="{CE6537A1-D6FC-4f65-9D91-7224C49458BB}">
                <c15:layout/>
              </c:ext>
            </c:extLst>
          </c:dLbls>
          <c:cat>
            <c:strRef>
              <c:f>Sheet1!$A$2:$A$4</c:f>
              <c:strCache>
                <c:ptCount val="3"/>
                <c:pt idx="0">
                  <c:v>Self</c:v>
                </c:pt>
                <c:pt idx="1">
                  <c:v>Friends/Colleagues</c:v>
                </c:pt>
                <c:pt idx="2">
                  <c:v>Supervisor</c:v>
                </c:pt>
              </c:strCache>
            </c:strRef>
          </c:cat>
          <c:val>
            <c:numRef>
              <c:f>Sheet1!$B$2:$B$4</c:f>
              <c:numCache>
                <c:formatCode>General</c:formatCode>
                <c:ptCount val="3"/>
                <c:pt idx="0">
                  <c:v>56</c:v>
                </c:pt>
                <c:pt idx="1">
                  <c:v>31</c:v>
                </c:pt>
                <c:pt idx="2">
                  <c:v>12</c:v>
                </c:pt>
              </c:numCache>
            </c:numRef>
          </c:val>
        </c:ser>
        <c:ser>
          <c:idx val="1"/>
          <c:order val="1"/>
          <c:tx>
            <c:strRef>
              <c:f>Sheet1!$C$1</c:f>
              <c:strCache>
                <c:ptCount val="1"/>
                <c:pt idx="0">
                  <c:v>Column2</c:v>
                </c:pt>
              </c:strCache>
            </c:strRef>
          </c:tx>
          <c:dLbls>
            <c:spPr>
              <a:noFill/>
              <a:ln>
                <a:noFill/>
              </a:ln>
              <a:effectLst/>
            </c:spPr>
            <c:showLegendKey val="0"/>
            <c:showVal val="0"/>
            <c:showCatName val="1"/>
            <c:showSerName val="0"/>
            <c:showPercent val="1"/>
            <c:showBubbleSize val="0"/>
            <c:showLeaderLines val="0"/>
            <c:extLst>
              <c:ext xmlns:c15="http://schemas.microsoft.com/office/drawing/2012/chart" uri="{CE6537A1-D6FC-4f65-9D91-7224C49458BB}"/>
            </c:extLst>
          </c:dLbls>
          <c:cat>
            <c:strRef>
              <c:f>Sheet1!$A$2:$A$4</c:f>
              <c:strCache>
                <c:ptCount val="3"/>
                <c:pt idx="0">
                  <c:v>Self</c:v>
                </c:pt>
                <c:pt idx="1">
                  <c:v>Friends/Colleagues</c:v>
                </c:pt>
                <c:pt idx="2">
                  <c:v>Supervisor</c:v>
                </c:pt>
              </c:strCache>
            </c:strRef>
          </c:cat>
          <c:val>
            <c:numRef>
              <c:f>Sheet1!$C$2:$C$4</c:f>
              <c:numCache>
                <c:formatCode>General</c:formatCode>
                <c:ptCount val="3"/>
              </c:numCache>
            </c:numRef>
          </c:val>
        </c:ser>
        <c:ser>
          <c:idx val="2"/>
          <c:order val="2"/>
          <c:tx>
            <c:strRef>
              <c:f>Sheet1!$D$1</c:f>
              <c:strCache>
                <c:ptCount val="1"/>
                <c:pt idx="0">
                  <c:v>Column3</c:v>
                </c:pt>
              </c:strCache>
            </c:strRef>
          </c:tx>
          <c:dLbls>
            <c:spPr>
              <a:noFill/>
              <a:ln>
                <a:noFill/>
              </a:ln>
              <a:effectLst/>
            </c:spPr>
            <c:showLegendKey val="0"/>
            <c:showVal val="0"/>
            <c:showCatName val="1"/>
            <c:showSerName val="0"/>
            <c:showPercent val="1"/>
            <c:showBubbleSize val="0"/>
            <c:showLeaderLines val="0"/>
            <c:extLst>
              <c:ext xmlns:c15="http://schemas.microsoft.com/office/drawing/2012/chart" uri="{CE6537A1-D6FC-4f65-9D91-7224C49458BB}"/>
            </c:extLst>
          </c:dLbls>
          <c:cat>
            <c:strRef>
              <c:f>Sheet1!$A$2:$A$4</c:f>
              <c:strCache>
                <c:ptCount val="3"/>
                <c:pt idx="0">
                  <c:v>Self</c:v>
                </c:pt>
                <c:pt idx="1">
                  <c:v>Friends/Colleagues</c:v>
                </c:pt>
                <c:pt idx="2">
                  <c:v>Supervisor</c:v>
                </c:pt>
              </c:strCache>
            </c:strRef>
          </c:cat>
          <c:val>
            <c:numRef>
              <c:f>Sheet1!$D$2:$D$4</c:f>
              <c:numCache>
                <c:formatCode>General</c:formatCode>
                <c:ptCount val="3"/>
              </c:numCache>
            </c:numRef>
          </c:val>
        </c:ser>
        <c:dLbls>
          <c:showLegendKey val="0"/>
          <c:showVal val="0"/>
          <c:showCatName val="1"/>
          <c:showSerName val="0"/>
          <c:showPercent val="1"/>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explosion val="4"/>
          <c:dLbls>
            <c:spPr>
              <a:noFill/>
              <a:ln>
                <a:noFill/>
              </a:ln>
              <a:effectLst/>
            </c:spPr>
            <c:showLegendKey val="0"/>
            <c:showVal val="0"/>
            <c:showCatName val="1"/>
            <c:showSerName val="0"/>
            <c:showPercent val="1"/>
            <c:showBubbleSize val="0"/>
            <c:showLeaderLines val="0"/>
            <c:extLst>
              <c:ext xmlns:c15="http://schemas.microsoft.com/office/drawing/2012/chart" uri="{CE6537A1-D6FC-4f65-9D91-7224C49458BB}">
                <c15:layout/>
              </c:ext>
            </c:extLst>
          </c:dLbls>
          <c:cat>
            <c:strRef>
              <c:f>Sheet1!$A$2:$A$7</c:f>
              <c:strCache>
                <c:ptCount val="6"/>
                <c:pt idx="0">
                  <c:v>Self</c:v>
                </c:pt>
                <c:pt idx="1">
                  <c:v>Friends/Colleagues</c:v>
                </c:pt>
                <c:pt idx="2">
                  <c:v>Supervisor</c:v>
                </c:pt>
                <c:pt idx="3">
                  <c:v>Did Not</c:v>
                </c:pt>
                <c:pt idx="4">
                  <c:v>Other</c:v>
                </c:pt>
                <c:pt idx="5">
                  <c:v>No Score</c:v>
                </c:pt>
              </c:strCache>
            </c:strRef>
          </c:cat>
          <c:val>
            <c:numRef>
              <c:f>Sheet1!$B$2:$B$7</c:f>
              <c:numCache>
                <c:formatCode>General</c:formatCode>
                <c:ptCount val="6"/>
                <c:pt idx="0">
                  <c:v>27</c:v>
                </c:pt>
                <c:pt idx="1">
                  <c:v>33</c:v>
                </c:pt>
                <c:pt idx="2">
                  <c:v>14</c:v>
                </c:pt>
                <c:pt idx="3">
                  <c:v>8</c:v>
                </c:pt>
                <c:pt idx="4">
                  <c:v>7</c:v>
                </c:pt>
                <c:pt idx="5">
                  <c:v>9</c:v>
                </c:pt>
              </c:numCache>
            </c:numRef>
          </c:val>
        </c:ser>
        <c:ser>
          <c:idx val="1"/>
          <c:order val="1"/>
          <c:tx>
            <c:strRef>
              <c:f>Sheet1!$C$1</c:f>
              <c:strCache>
                <c:ptCount val="1"/>
                <c:pt idx="0">
                  <c:v>Column2</c:v>
                </c:pt>
              </c:strCache>
            </c:strRef>
          </c:tx>
          <c:dLbls>
            <c:spPr>
              <a:noFill/>
              <a:ln>
                <a:noFill/>
              </a:ln>
              <a:effectLst/>
            </c:spPr>
            <c:showLegendKey val="0"/>
            <c:showVal val="0"/>
            <c:showCatName val="1"/>
            <c:showSerName val="0"/>
            <c:showPercent val="1"/>
            <c:showBubbleSize val="0"/>
            <c:showLeaderLines val="0"/>
            <c:extLst>
              <c:ext xmlns:c15="http://schemas.microsoft.com/office/drawing/2012/chart" uri="{CE6537A1-D6FC-4f65-9D91-7224C49458BB}"/>
            </c:extLst>
          </c:dLbls>
          <c:cat>
            <c:strRef>
              <c:f>Sheet1!$A$2:$A$7</c:f>
              <c:strCache>
                <c:ptCount val="6"/>
                <c:pt idx="0">
                  <c:v>Self</c:v>
                </c:pt>
                <c:pt idx="1">
                  <c:v>Friends/Colleagues</c:v>
                </c:pt>
                <c:pt idx="2">
                  <c:v>Supervisor</c:v>
                </c:pt>
                <c:pt idx="3">
                  <c:v>Did Not</c:v>
                </c:pt>
                <c:pt idx="4">
                  <c:v>Other</c:v>
                </c:pt>
                <c:pt idx="5">
                  <c:v>No Score</c:v>
                </c:pt>
              </c:strCache>
            </c:strRef>
          </c:cat>
          <c:val>
            <c:numRef>
              <c:f>Sheet1!$C$2:$C$7</c:f>
              <c:numCache>
                <c:formatCode>General</c:formatCode>
                <c:ptCount val="6"/>
              </c:numCache>
            </c:numRef>
          </c:val>
        </c:ser>
        <c:ser>
          <c:idx val="2"/>
          <c:order val="2"/>
          <c:tx>
            <c:strRef>
              <c:f>Sheet1!$D$1</c:f>
              <c:strCache>
                <c:ptCount val="1"/>
                <c:pt idx="0">
                  <c:v>Column3</c:v>
                </c:pt>
              </c:strCache>
            </c:strRef>
          </c:tx>
          <c:dLbls>
            <c:spPr>
              <a:noFill/>
              <a:ln>
                <a:noFill/>
              </a:ln>
              <a:effectLst/>
            </c:spPr>
            <c:showLegendKey val="0"/>
            <c:showVal val="0"/>
            <c:showCatName val="1"/>
            <c:showSerName val="0"/>
            <c:showPercent val="1"/>
            <c:showBubbleSize val="0"/>
            <c:showLeaderLines val="0"/>
            <c:extLst>
              <c:ext xmlns:c15="http://schemas.microsoft.com/office/drawing/2012/chart" uri="{CE6537A1-D6FC-4f65-9D91-7224C49458BB}"/>
            </c:extLst>
          </c:dLbls>
          <c:cat>
            <c:strRef>
              <c:f>Sheet1!$A$2:$A$7</c:f>
              <c:strCache>
                <c:ptCount val="6"/>
                <c:pt idx="0">
                  <c:v>Self</c:v>
                </c:pt>
                <c:pt idx="1">
                  <c:v>Friends/Colleagues</c:v>
                </c:pt>
                <c:pt idx="2">
                  <c:v>Supervisor</c:v>
                </c:pt>
                <c:pt idx="3">
                  <c:v>Did Not</c:v>
                </c:pt>
                <c:pt idx="4">
                  <c:v>Other</c:v>
                </c:pt>
                <c:pt idx="5">
                  <c:v>No Score</c:v>
                </c:pt>
              </c:strCache>
            </c:strRef>
          </c:cat>
          <c:val>
            <c:numRef>
              <c:f>Sheet1!$D$2:$D$7</c:f>
              <c:numCache>
                <c:formatCode>General</c:formatCode>
                <c:ptCount val="6"/>
              </c:numCache>
            </c:numRef>
          </c:val>
        </c:ser>
        <c:dLbls>
          <c:showLegendKey val="0"/>
          <c:showVal val="0"/>
          <c:showCatName val="1"/>
          <c:showSerName val="0"/>
          <c:showPercent val="1"/>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What caused the </a:t>
            </a:r>
            <a:r>
              <a:rPr lang="en-US" dirty="0" smtClean="0"/>
              <a:t>Initial Shock</a:t>
            </a:r>
            <a:endParaRPr lang="en-US" dirty="0"/>
          </a:p>
        </c:rich>
      </c:tx>
      <c:layout/>
      <c:overlay val="0"/>
    </c:title>
    <c:autoTitleDeleted val="0"/>
    <c:plotArea>
      <c:layout/>
      <c:pieChart>
        <c:varyColors val="1"/>
        <c:ser>
          <c:idx val="0"/>
          <c:order val="0"/>
          <c:tx>
            <c:strRef>
              <c:f>Sheet1!$B$1</c:f>
              <c:strCache>
                <c:ptCount val="1"/>
                <c:pt idx="0">
                  <c:v>Column1</c:v>
                </c:pt>
              </c:strCache>
            </c:strRef>
          </c:tx>
          <c:explosion val="4"/>
          <c:dLbls>
            <c:spPr>
              <a:noFill/>
              <a:ln>
                <a:noFill/>
              </a:ln>
              <a:effectLst/>
            </c:spPr>
            <c:showLegendKey val="0"/>
            <c:showVal val="0"/>
            <c:showCatName val="1"/>
            <c:showSerName val="0"/>
            <c:showPercent val="1"/>
            <c:showBubbleSize val="0"/>
            <c:showLeaderLines val="0"/>
            <c:extLst>
              <c:ext xmlns:c15="http://schemas.microsoft.com/office/drawing/2012/chart" uri="{CE6537A1-D6FC-4f65-9D91-7224C49458BB}">
                <c15:layout/>
              </c:ext>
            </c:extLst>
          </c:dLbls>
          <c:cat>
            <c:strRef>
              <c:f>Sheet1!$A$2:$A$6</c:f>
              <c:strCache>
                <c:ptCount val="5"/>
                <c:pt idx="0">
                  <c:v>Environ/Exp</c:v>
                </c:pt>
                <c:pt idx="1">
                  <c:v>Leadership</c:v>
                </c:pt>
                <c:pt idx="2">
                  <c:v>Nature</c:v>
                </c:pt>
                <c:pt idx="3">
                  <c:v>Not Prep</c:v>
                </c:pt>
                <c:pt idx="4">
                  <c:v>No Score</c:v>
                </c:pt>
              </c:strCache>
            </c:strRef>
          </c:cat>
          <c:val>
            <c:numRef>
              <c:f>Sheet1!$B$2:$B$6</c:f>
              <c:numCache>
                <c:formatCode>General</c:formatCode>
                <c:ptCount val="5"/>
                <c:pt idx="0">
                  <c:v>35</c:v>
                </c:pt>
                <c:pt idx="1">
                  <c:v>14</c:v>
                </c:pt>
                <c:pt idx="2">
                  <c:v>11</c:v>
                </c:pt>
                <c:pt idx="3">
                  <c:v>26</c:v>
                </c:pt>
                <c:pt idx="4">
                  <c:v>11</c:v>
                </c:pt>
              </c:numCache>
            </c:numRef>
          </c:val>
        </c:ser>
        <c:ser>
          <c:idx val="1"/>
          <c:order val="1"/>
          <c:tx>
            <c:strRef>
              <c:f>Sheet1!$C$1</c:f>
              <c:strCache>
                <c:ptCount val="1"/>
                <c:pt idx="0">
                  <c:v>Column2</c:v>
                </c:pt>
              </c:strCache>
            </c:strRef>
          </c:tx>
          <c:dLbls>
            <c:spPr>
              <a:noFill/>
              <a:ln>
                <a:noFill/>
              </a:ln>
              <a:effectLst/>
            </c:spPr>
            <c:showLegendKey val="0"/>
            <c:showVal val="0"/>
            <c:showCatName val="1"/>
            <c:showSerName val="0"/>
            <c:showPercent val="1"/>
            <c:showBubbleSize val="0"/>
            <c:showLeaderLines val="0"/>
            <c:extLst>
              <c:ext xmlns:c15="http://schemas.microsoft.com/office/drawing/2012/chart" uri="{CE6537A1-D6FC-4f65-9D91-7224C49458BB}"/>
            </c:extLst>
          </c:dLbls>
          <c:cat>
            <c:strRef>
              <c:f>Sheet1!$A$2:$A$6</c:f>
              <c:strCache>
                <c:ptCount val="5"/>
                <c:pt idx="0">
                  <c:v>Environ/Exp</c:v>
                </c:pt>
                <c:pt idx="1">
                  <c:v>Leadership</c:v>
                </c:pt>
                <c:pt idx="2">
                  <c:v>Nature</c:v>
                </c:pt>
                <c:pt idx="3">
                  <c:v>Not Prep</c:v>
                </c:pt>
                <c:pt idx="4">
                  <c:v>No Score</c:v>
                </c:pt>
              </c:strCache>
            </c:strRef>
          </c:cat>
          <c:val>
            <c:numRef>
              <c:f>Sheet1!$C$2:$C$6</c:f>
              <c:numCache>
                <c:formatCode>General</c:formatCode>
                <c:ptCount val="5"/>
              </c:numCache>
            </c:numRef>
          </c:val>
        </c:ser>
        <c:ser>
          <c:idx val="2"/>
          <c:order val="2"/>
          <c:tx>
            <c:strRef>
              <c:f>Sheet1!$D$1</c:f>
              <c:strCache>
                <c:ptCount val="1"/>
                <c:pt idx="0">
                  <c:v>Column3</c:v>
                </c:pt>
              </c:strCache>
            </c:strRef>
          </c:tx>
          <c:dLbls>
            <c:spPr>
              <a:noFill/>
              <a:ln>
                <a:noFill/>
              </a:ln>
              <a:effectLst/>
            </c:spPr>
            <c:showLegendKey val="0"/>
            <c:showVal val="0"/>
            <c:showCatName val="1"/>
            <c:showSerName val="0"/>
            <c:showPercent val="1"/>
            <c:showBubbleSize val="0"/>
            <c:showLeaderLines val="0"/>
            <c:extLst>
              <c:ext xmlns:c15="http://schemas.microsoft.com/office/drawing/2012/chart" uri="{CE6537A1-D6FC-4f65-9D91-7224C49458BB}"/>
            </c:extLst>
          </c:dLbls>
          <c:cat>
            <c:strRef>
              <c:f>Sheet1!$A$2:$A$6</c:f>
              <c:strCache>
                <c:ptCount val="5"/>
                <c:pt idx="0">
                  <c:v>Environ/Exp</c:v>
                </c:pt>
                <c:pt idx="1">
                  <c:v>Leadership</c:v>
                </c:pt>
                <c:pt idx="2">
                  <c:v>Nature</c:v>
                </c:pt>
                <c:pt idx="3">
                  <c:v>Not Prep</c:v>
                </c:pt>
                <c:pt idx="4">
                  <c:v>No Score</c:v>
                </c:pt>
              </c:strCache>
            </c:strRef>
          </c:cat>
          <c:val>
            <c:numRef>
              <c:f>Sheet1!$D$2:$D$6</c:f>
              <c:numCache>
                <c:formatCode>General</c:formatCode>
                <c:ptCount val="5"/>
              </c:numCache>
            </c:numRef>
          </c:val>
        </c:ser>
        <c:dLbls>
          <c:showLegendKey val="0"/>
          <c:showVal val="0"/>
          <c:showCatName val="1"/>
          <c:showSerName val="0"/>
          <c:showPercent val="1"/>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10064-1051-4C4A-A47F-202196E13DE3}" type="datetimeFigureOut">
              <a:rPr lang="en-US" smtClean="0"/>
              <a:t>3/30/2014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CD18BC-55C8-40AB-8776-583EF721FD37}" type="slidenum">
              <a:rPr lang="en-US" smtClean="0"/>
              <a:t>‹#›</a:t>
            </a:fld>
            <a:endParaRPr lang="en-US"/>
          </a:p>
        </p:txBody>
      </p:sp>
    </p:spTree>
    <p:extLst>
      <p:ext uri="{BB962C8B-B14F-4D97-AF65-F5344CB8AC3E}">
        <p14:creationId xmlns:p14="http://schemas.microsoft.com/office/powerpoint/2010/main" val="3505900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A4D3FC-26C7-4BAD-BE32-43F891117B01}" type="slidenum">
              <a:rPr lang="en-US" smtClean="0"/>
              <a:pPr/>
              <a:t>37</a:t>
            </a:fld>
            <a:endParaRPr lang="en-US"/>
          </a:p>
        </p:txBody>
      </p:sp>
    </p:spTree>
    <p:extLst>
      <p:ext uri="{BB962C8B-B14F-4D97-AF65-F5344CB8AC3E}">
        <p14:creationId xmlns:p14="http://schemas.microsoft.com/office/powerpoint/2010/main" val="14476539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A4D3FC-26C7-4BAD-BE32-43F891117B01}" type="slidenum">
              <a:rPr lang="en-US" smtClean="0"/>
              <a:pPr/>
              <a:t>53</a:t>
            </a:fld>
            <a:endParaRPr lang="en-US"/>
          </a:p>
        </p:txBody>
      </p:sp>
    </p:spTree>
    <p:extLst>
      <p:ext uri="{BB962C8B-B14F-4D97-AF65-F5344CB8AC3E}">
        <p14:creationId xmlns:p14="http://schemas.microsoft.com/office/powerpoint/2010/main" val="25495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A4D3FC-26C7-4BAD-BE32-43F891117B01}" type="slidenum">
              <a:rPr lang="en-US" smtClean="0"/>
              <a:pPr/>
              <a:t>54</a:t>
            </a:fld>
            <a:endParaRPr lang="en-US"/>
          </a:p>
        </p:txBody>
      </p:sp>
    </p:spTree>
    <p:extLst>
      <p:ext uri="{BB962C8B-B14F-4D97-AF65-F5344CB8AC3E}">
        <p14:creationId xmlns:p14="http://schemas.microsoft.com/office/powerpoint/2010/main" val="3261178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A4D3FC-26C7-4BAD-BE32-43F891117B01}" type="slidenum">
              <a:rPr lang="en-US" smtClean="0"/>
              <a:pPr/>
              <a:t>38</a:t>
            </a:fld>
            <a:endParaRPr lang="en-US"/>
          </a:p>
        </p:txBody>
      </p:sp>
    </p:spTree>
    <p:extLst>
      <p:ext uri="{BB962C8B-B14F-4D97-AF65-F5344CB8AC3E}">
        <p14:creationId xmlns:p14="http://schemas.microsoft.com/office/powerpoint/2010/main" val="3492846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A4D3FC-26C7-4BAD-BE32-43F891117B01}" type="slidenum">
              <a:rPr lang="en-US" smtClean="0"/>
              <a:pPr/>
              <a:t>39</a:t>
            </a:fld>
            <a:endParaRPr lang="en-US"/>
          </a:p>
        </p:txBody>
      </p:sp>
    </p:spTree>
    <p:extLst>
      <p:ext uri="{BB962C8B-B14F-4D97-AF65-F5344CB8AC3E}">
        <p14:creationId xmlns:p14="http://schemas.microsoft.com/office/powerpoint/2010/main" val="4218732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A4D3FC-26C7-4BAD-BE32-43F891117B01}" type="slidenum">
              <a:rPr lang="en-US" smtClean="0"/>
              <a:pPr/>
              <a:t>44</a:t>
            </a:fld>
            <a:endParaRPr lang="en-US"/>
          </a:p>
        </p:txBody>
      </p:sp>
    </p:spTree>
    <p:extLst>
      <p:ext uri="{BB962C8B-B14F-4D97-AF65-F5344CB8AC3E}">
        <p14:creationId xmlns:p14="http://schemas.microsoft.com/office/powerpoint/2010/main" val="3298173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A4D3FC-26C7-4BAD-BE32-43F891117B01}" type="slidenum">
              <a:rPr lang="en-US" smtClean="0"/>
              <a:pPr/>
              <a:t>45</a:t>
            </a:fld>
            <a:endParaRPr lang="en-US"/>
          </a:p>
        </p:txBody>
      </p:sp>
    </p:spTree>
    <p:extLst>
      <p:ext uri="{BB962C8B-B14F-4D97-AF65-F5344CB8AC3E}">
        <p14:creationId xmlns:p14="http://schemas.microsoft.com/office/powerpoint/2010/main" val="2979123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A4D3FC-26C7-4BAD-BE32-43F891117B01}" type="slidenum">
              <a:rPr lang="en-US" smtClean="0"/>
              <a:pPr/>
              <a:t>46</a:t>
            </a:fld>
            <a:endParaRPr lang="en-US"/>
          </a:p>
        </p:txBody>
      </p:sp>
    </p:spTree>
    <p:extLst>
      <p:ext uri="{BB962C8B-B14F-4D97-AF65-F5344CB8AC3E}">
        <p14:creationId xmlns:p14="http://schemas.microsoft.com/office/powerpoint/2010/main" val="1626573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A4D3FC-26C7-4BAD-BE32-43F891117B01}" type="slidenum">
              <a:rPr lang="en-US" smtClean="0"/>
              <a:pPr/>
              <a:t>47</a:t>
            </a:fld>
            <a:endParaRPr lang="en-US"/>
          </a:p>
        </p:txBody>
      </p:sp>
    </p:spTree>
    <p:extLst>
      <p:ext uri="{BB962C8B-B14F-4D97-AF65-F5344CB8AC3E}">
        <p14:creationId xmlns:p14="http://schemas.microsoft.com/office/powerpoint/2010/main" val="934153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A4D3FC-26C7-4BAD-BE32-43F891117B01}" type="slidenum">
              <a:rPr lang="en-US" smtClean="0"/>
              <a:pPr/>
              <a:t>51</a:t>
            </a:fld>
            <a:endParaRPr lang="en-US"/>
          </a:p>
        </p:txBody>
      </p:sp>
    </p:spTree>
    <p:extLst>
      <p:ext uri="{BB962C8B-B14F-4D97-AF65-F5344CB8AC3E}">
        <p14:creationId xmlns:p14="http://schemas.microsoft.com/office/powerpoint/2010/main" val="26913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A4D3FC-26C7-4BAD-BE32-43F891117B01}" type="slidenum">
              <a:rPr lang="en-US" smtClean="0"/>
              <a:pPr/>
              <a:t>52</a:t>
            </a:fld>
            <a:endParaRPr lang="en-US"/>
          </a:p>
        </p:txBody>
      </p:sp>
    </p:spTree>
    <p:extLst>
      <p:ext uri="{BB962C8B-B14F-4D97-AF65-F5344CB8AC3E}">
        <p14:creationId xmlns:p14="http://schemas.microsoft.com/office/powerpoint/2010/main" val="4210545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3A86F0-A330-4556-AF01-E430194D5D4D}" type="datetimeFigureOut">
              <a:rPr lang="en-US" smtClean="0"/>
              <a:t>3/29/2014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DDC3B-B719-4E54-AC7C-7CFEFE038ECA}" type="slidenum">
              <a:rPr lang="en-US" smtClean="0"/>
              <a:t>‹#›</a:t>
            </a:fld>
            <a:endParaRPr lang="en-US"/>
          </a:p>
        </p:txBody>
      </p:sp>
    </p:spTree>
    <p:extLst>
      <p:ext uri="{BB962C8B-B14F-4D97-AF65-F5344CB8AC3E}">
        <p14:creationId xmlns:p14="http://schemas.microsoft.com/office/powerpoint/2010/main" val="2546937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A86F0-A330-4556-AF01-E430194D5D4D}" type="datetimeFigureOut">
              <a:rPr lang="en-US" smtClean="0"/>
              <a:t>3/29/2014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DDC3B-B719-4E54-AC7C-7CFEFE038ECA}" type="slidenum">
              <a:rPr lang="en-US" smtClean="0"/>
              <a:t>‹#›</a:t>
            </a:fld>
            <a:endParaRPr lang="en-US"/>
          </a:p>
        </p:txBody>
      </p:sp>
    </p:spTree>
    <p:extLst>
      <p:ext uri="{BB962C8B-B14F-4D97-AF65-F5344CB8AC3E}">
        <p14:creationId xmlns:p14="http://schemas.microsoft.com/office/powerpoint/2010/main" val="37830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A86F0-A330-4556-AF01-E430194D5D4D}" type="datetimeFigureOut">
              <a:rPr lang="en-US" smtClean="0"/>
              <a:t>3/29/2014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DDC3B-B719-4E54-AC7C-7CFEFE038ECA}" type="slidenum">
              <a:rPr lang="en-US" smtClean="0"/>
              <a:t>‹#›</a:t>
            </a:fld>
            <a:endParaRPr lang="en-US"/>
          </a:p>
        </p:txBody>
      </p:sp>
    </p:spTree>
    <p:extLst>
      <p:ext uri="{BB962C8B-B14F-4D97-AF65-F5344CB8AC3E}">
        <p14:creationId xmlns:p14="http://schemas.microsoft.com/office/powerpoint/2010/main" val="2209499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A86F0-A330-4556-AF01-E430194D5D4D}" type="datetimeFigureOut">
              <a:rPr lang="en-US" smtClean="0"/>
              <a:t>3/29/2014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DDC3B-B719-4E54-AC7C-7CFEFE038ECA}" type="slidenum">
              <a:rPr lang="en-US" smtClean="0"/>
              <a:t>‹#›</a:t>
            </a:fld>
            <a:endParaRPr lang="en-US"/>
          </a:p>
        </p:txBody>
      </p:sp>
    </p:spTree>
    <p:extLst>
      <p:ext uri="{BB962C8B-B14F-4D97-AF65-F5344CB8AC3E}">
        <p14:creationId xmlns:p14="http://schemas.microsoft.com/office/powerpoint/2010/main" val="4271020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3A86F0-A330-4556-AF01-E430194D5D4D}" type="datetimeFigureOut">
              <a:rPr lang="en-US" smtClean="0"/>
              <a:t>3/29/2014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DDC3B-B719-4E54-AC7C-7CFEFE038ECA}" type="slidenum">
              <a:rPr lang="en-US" smtClean="0"/>
              <a:t>‹#›</a:t>
            </a:fld>
            <a:endParaRPr lang="en-US"/>
          </a:p>
        </p:txBody>
      </p:sp>
    </p:spTree>
    <p:extLst>
      <p:ext uri="{BB962C8B-B14F-4D97-AF65-F5344CB8AC3E}">
        <p14:creationId xmlns:p14="http://schemas.microsoft.com/office/powerpoint/2010/main" val="4266535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3A86F0-A330-4556-AF01-E430194D5D4D}" type="datetimeFigureOut">
              <a:rPr lang="en-US" smtClean="0"/>
              <a:t>3/29/2014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DDC3B-B719-4E54-AC7C-7CFEFE038ECA}" type="slidenum">
              <a:rPr lang="en-US" smtClean="0"/>
              <a:t>‹#›</a:t>
            </a:fld>
            <a:endParaRPr lang="en-US"/>
          </a:p>
        </p:txBody>
      </p:sp>
    </p:spTree>
    <p:extLst>
      <p:ext uri="{BB962C8B-B14F-4D97-AF65-F5344CB8AC3E}">
        <p14:creationId xmlns:p14="http://schemas.microsoft.com/office/powerpoint/2010/main" val="3763432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3A86F0-A330-4556-AF01-E430194D5D4D}" type="datetimeFigureOut">
              <a:rPr lang="en-US" smtClean="0"/>
              <a:t>3/29/2014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6DDC3B-B719-4E54-AC7C-7CFEFE038ECA}" type="slidenum">
              <a:rPr lang="en-US" smtClean="0"/>
              <a:t>‹#›</a:t>
            </a:fld>
            <a:endParaRPr lang="en-US"/>
          </a:p>
        </p:txBody>
      </p:sp>
    </p:spTree>
    <p:extLst>
      <p:ext uri="{BB962C8B-B14F-4D97-AF65-F5344CB8AC3E}">
        <p14:creationId xmlns:p14="http://schemas.microsoft.com/office/powerpoint/2010/main" val="3665836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3A86F0-A330-4556-AF01-E430194D5D4D}" type="datetimeFigureOut">
              <a:rPr lang="en-US" smtClean="0"/>
              <a:t>3/29/2014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6DDC3B-B719-4E54-AC7C-7CFEFE038ECA}" type="slidenum">
              <a:rPr lang="en-US" smtClean="0"/>
              <a:t>‹#›</a:t>
            </a:fld>
            <a:endParaRPr lang="en-US"/>
          </a:p>
        </p:txBody>
      </p:sp>
    </p:spTree>
    <p:extLst>
      <p:ext uri="{BB962C8B-B14F-4D97-AF65-F5344CB8AC3E}">
        <p14:creationId xmlns:p14="http://schemas.microsoft.com/office/powerpoint/2010/main" val="448355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3A86F0-A330-4556-AF01-E430194D5D4D}" type="datetimeFigureOut">
              <a:rPr lang="en-US" smtClean="0"/>
              <a:t>3/29/2014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6DDC3B-B719-4E54-AC7C-7CFEFE038ECA}" type="slidenum">
              <a:rPr lang="en-US" smtClean="0"/>
              <a:t>‹#›</a:t>
            </a:fld>
            <a:endParaRPr lang="en-US"/>
          </a:p>
        </p:txBody>
      </p:sp>
    </p:spTree>
    <p:extLst>
      <p:ext uri="{BB962C8B-B14F-4D97-AF65-F5344CB8AC3E}">
        <p14:creationId xmlns:p14="http://schemas.microsoft.com/office/powerpoint/2010/main" val="3588578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3A86F0-A330-4556-AF01-E430194D5D4D}" type="datetimeFigureOut">
              <a:rPr lang="en-US" smtClean="0"/>
              <a:t>3/29/2014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DDC3B-B719-4E54-AC7C-7CFEFE038ECA}" type="slidenum">
              <a:rPr lang="en-US" smtClean="0"/>
              <a:t>‹#›</a:t>
            </a:fld>
            <a:endParaRPr lang="en-US"/>
          </a:p>
        </p:txBody>
      </p:sp>
    </p:spTree>
    <p:extLst>
      <p:ext uri="{BB962C8B-B14F-4D97-AF65-F5344CB8AC3E}">
        <p14:creationId xmlns:p14="http://schemas.microsoft.com/office/powerpoint/2010/main" val="298294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3A86F0-A330-4556-AF01-E430194D5D4D}" type="datetimeFigureOut">
              <a:rPr lang="en-US" smtClean="0"/>
              <a:t>3/29/2014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DDC3B-B719-4E54-AC7C-7CFEFE038ECA}" type="slidenum">
              <a:rPr lang="en-US" smtClean="0"/>
              <a:t>‹#›</a:t>
            </a:fld>
            <a:endParaRPr lang="en-US"/>
          </a:p>
        </p:txBody>
      </p:sp>
    </p:spTree>
    <p:extLst>
      <p:ext uri="{BB962C8B-B14F-4D97-AF65-F5344CB8AC3E}">
        <p14:creationId xmlns:p14="http://schemas.microsoft.com/office/powerpoint/2010/main" val="742692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3A86F0-A330-4556-AF01-E430194D5D4D}" type="datetimeFigureOut">
              <a:rPr lang="en-US" smtClean="0"/>
              <a:t>3/29/2014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6DDC3B-B719-4E54-AC7C-7CFEFE038ECA}" type="slidenum">
              <a:rPr lang="en-US" smtClean="0"/>
              <a:t>‹#›</a:t>
            </a:fld>
            <a:endParaRPr lang="en-US"/>
          </a:p>
        </p:txBody>
      </p:sp>
    </p:spTree>
    <p:extLst>
      <p:ext uri="{BB962C8B-B14F-4D97-AF65-F5344CB8AC3E}">
        <p14:creationId xmlns:p14="http://schemas.microsoft.com/office/powerpoint/2010/main" val="488202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4905" y="0"/>
            <a:ext cx="10086535" cy="3048000"/>
          </a:xfrm>
        </p:spPr>
        <p:txBody>
          <a:bodyPr>
            <a:normAutofit/>
          </a:bodyPr>
          <a:lstStyle/>
          <a:p>
            <a:r>
              <a:rPr lang="en-US" sz="4400" dirty="0"/>
              <a:t>Re-Inventing Supervision: Bridging the Divide Between New Professionals and Supervisors</a:t>
            </a:r>
            <a:r>
              <a:rPr lang="en-US" dirty="0" smtClean="0"/>
              <a:t>  </a:t>
            </a:r>
            <a:endParaRPr lang="en-US" dirty="0"/>
          </a:p>
        </p:txBody>
      </p:sp>
      <p:sp>
        <p:nvSpPr>
          <p:cNvPr id="3" name="Subtitle 2"/>
          <p:cNvSpPr>
            <a:spLocks noGrp="1"/>
          </p:cNvSpPr>
          <p:nvPr>
            <p:ph type="subTitle" idx="1"/>
          </p:nvPr>
        </p:nvSpPr>
        <p:spPr>
          <a:xfrm>
            <a:off x="1575583" y="3352799"/>
            <a:ext cx="9425352" cy="3357489"/>
          </a:xfrm>
        </p:spPr>
        <p:txBody>
          <a:bodyPr>
            <a:normAutofit fontScale="77500" lnSpcReduction="20000"/>
          </a:bodyPr>
          <a:lstStyle/>
          <a:p>
            <a:r>
              <a:rPr lang="en-US" dirty="0" smtClean="0"/>
              <a:t>Roger “Mitch” Nasser Jr.</a:t>
            </a:r>
          </a:p>
          <a:p>
            <a:r>
              <a:rPr lang="en-US" dirty="0" err="1" smtClean="0"/>
              <a:t>McKendree</a:t>
            </a:r>
            <a:r>
              <a:rPr lang="en-US" dirty="0" smtClean="0"/>
              <a:t> University</a:t>
            </a:r>
          </a:p>
          <a:p>
            <a:endParaRPr lang="en-US" dirty="0" smtClean="0"/>
          </a:p>
          <a:p>
            <a:r>
              <a:rPr lang="en-US" dirty="0" smtClean="0"/>
              <a:t>Daniel W. Calhoun, Ph.D.</a:t>
            </a:r>
          </a:p>
          <a:p>
            <a:r>
              <a:rPr lang="en-US" dirty="0" smtClean="0"/>
              <a:t>Georgia Southern University</a:t>
            </a:r>
          </a:p>
          <a:p>
            <a:endParaRPr lang="en-US" dirty="0" smtClean="0"/>
          </a:p>
          <a:p>
            <a:r>
              <a:rPr lang="en-US" dirty="0" smtClean="0"/>
              <a:t>Brandin Howard</a:t>
            </a:r>
          </a:p>
          <a:p>
            <a:r>
              <a:rPr lang="en-US" dirty="0" smtClean="0"/>
              <a:t>Penn State </a:t>
            </a:r>
            <a:r>
              <a:rPr lang="en-US" dirty="0" smtClean="0"/>
              <a:t>University</a:t>
            </a:r>
          </a:p>
          <a:p>
            <a:endParaRPr lang="en-US" dirty="0"/>
          </a:p>
          <a:p>
            <a:r>
              <a:rPr lang="en-US" dirty="0" smtClean="0"/>
              <a:t>ACPA National Convention 2014</a:t>
            </a:r>
            <a:endParaRPr lang="en-US" dirty="0"/>
          </a:p>
        </p:txBody>
      </p:sp>
    </p:spTree>
    <p:extLst>
      <p:ext uri="{BB962C8B-B14F-4D97-AF65-F5344CB8AC3E}">
        <p14:creationId xmlns:p14="http://schemas.microsoft.com/office/powerpoint/2010/main" val="3657333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How did you know you were ready to supervise new professionals?</a:t>
            </a:r>
          </a:p>
          <a:p>
            <a:pPr lvl="1"/>
            <a:r>
              <a:rPr lang="en-US" b="1" dirty="0" smtClean="0"/>
              <a:t>Self Aware: </a:t>
            </a:r>
            <a:r>
              <a:rPr lang="en-US" dirty="0" smtClean="0"/>
              <a:t>Prepared through reflection on experience, felt time had come, realized need for new challenge.</a:t>
            </a:r>
          </a:p>
          <a:p>
            <a:pPr lvl="1"/>
            <a:r>
              <a:rPr lang="en-US" b="1" dirty="0" smtClean="0"/>
              <a:t>External: </a:t>
            </a:r>
            <a:r>
              <a:rPr lang="en-US" dirty="0" smtClean="0"/>
              <a:t>Convinced by colleagues and other external forces</a:t>
            </a:r>
          </a:p>
          <a:p>
            <a:pPr lvl="1"/>
            <a:r>
              <a:rPr lang="en-US" b="1" dirty="0" smtClean="0"/>
              <a:t>Leap of Faith: </a:t>
            </a:r>
            <a:r>
              <a:rPr lang="en-US" dirty="0" smtClean="0"/>
              <a:t>Not sure if ready, but give it a go.  Take the chance.</a:t>
            </a:r>
          </a:p>
          <a:p>
            <a:pPr lvl="1"/>
            <a:r>
              <a:rPr lang="en-US" b="1" dirty="0" smtClean="0"/>
              <a:t>Position Dictated: </a:t>
            </a:r>
            <a:r>
              <a:rPr lang="en-US" dirty="0" smtClean="0"/>
              <a:t>A component of current or new position.  No choice but to be ready.</a:t>
            </a:r>
            <a:endParaRPr lang="en-US" dirty="0"/>
          </a:p>
        </p:txBody>
      </p:sp>
      <p:sp>
        <p:nvSpPr>
          <p:cNvPr id="6" name="Title 1"/>
          <p:cNvSpPr>
            <a:spLocks noGrp="1"/>
          </p:cNvSpPr>
          <p:nvPr>
            <p:ph type="title"/>
          </p:nvPr>
        </p:nvSpPr>
        <p:spPr>
          <a:xfrm>
            <a:off x="1981200" y="244158"/>
            <a:ext cx="8305800" cy="1339850"/>
          </a:xfrm>
        </p:spPr>
        <p:txBody>
          <a:bodyPr>
            <a:noAutofit/>
          </a:bodyPr>
          <a:lstStyle/>
          <a:p>
            <a:pPr algn="ctr"/>
            <a:r>
              <a:rPr lang="en-US" sz="3600" dirty="0"/>
              <a:t>Emerging Themes: </a:t>
            </a:r>
            <a:br>
              <a:rPr lang="en-US" sz="3600" dirty="0"/>
            </a:br>
            <a:r>
              <a:rPr lang="en-US" sz="3600" dirty="0"/>
              <a:t>Readiness for Supervisory Role </a:t>
            </a:r>
            <a:endParaRPr lang="en-US" sz="3600" dirty="0"/>
          </a:p>
        </p:txBody>
      </p:sp>
    </p:spTree>
    <p:extLst>
      <p:ext uri="{BB962C8B-B14F-4D97-AF65-F5344CB8AC3E}">
        <p14:creationId xmlns:p14="http://schemas.microsoft.com/office/powerpoint/2010/main" val="14061442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Self-Aware Quotes</a:t>
            </a:r>
            <a:endParaRPr lang="en-US" dirty="0"/>
          </a:p>
        </p:txBody>
      </p:sp>
      <p:sp>
        <p:nvSpPr>
          <p:cNvPr id="3" name="Content Placeholder 2"/>
          <p:cNvSpPr>
            <a:spLocks noGrp="1"/>
          </p:cNvSpPr>
          <p:nvPr>
            <p:ph idx="1"/>
          </p:nvPr>
        </p:nvSpPr>
        <p:spPr/>
        <p:txBody>
          <a:bodyPr>
            <a:normAutofit/>
          </a:bodyPr>
          <a:lstStyle/>
          <a:p>
            <a:r>
              <a:rPr lang="en-US" dirty="0" smtClean="0"/>
              <a:t>“I had been sought out by other colleagues for advice and mentoring for several years prior to officially taking on supervisory responsibility</a:t>
            </a:r>
            <a:r>
              <a:rPr lang="en-US" dirty="0" smtClean="0"/>
              <a:t>.” (2012)</a:t>
            </a:r>
            <a:endParaRPr lang="en-US" dirty="0" smtClean="0"/>
          </a:p>
          <a:p>
            <a:r>
              <a:rPr lang="en-US" dirty="0" smtClean="0"/>
              <a:t>“I </a:t>
            </a:r>
            <a:r>
              <a:rPr lang="en-US" dirty="0"/>
              <a:t>felt confident in my job and felt that I not only could learn from this experience, but that I could help continue to develop the graduates through their transition from student to </a:t>
            </a:r>
            <a:r>
              <a:rPr lang="en-US" dirty="0" smtClean="0"/>
              <a:t>staff” (2014)</a:t>
            </a:r>
            <a:endParaRPr lang="en-US" dirty="0"/>
          </a:p>
          <a:p>
            <a:r>
              <a:rPr lang="en-US" dirty="0" smtClean="0"/>
              <a:t> “I am a proven leader” (2014)</a:t>
            </a:r>
            <a:endParaRPr lang="en-US" dirty="0"/>
          </a:p>
        </p:txBody>
      </p:sp>
    </p:spTree>
    <p:extLst>
      <p:ext uri="{BB962C8B-B14F-4D97-AF65-F5344CB8AC3E}">
        <p14:creationId xmlns:p14="http://schemas.microsoft.com/office/powerpoint/2010/main" val="3669471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External </a:t>
            </a:r>
            <a:r>
              <a:rPr lang="en-US" dirty="0" smtClean="0"/>
              <a:t>Quotes</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smtClean="0"/>
              <a:t>Having the support and encouragement from my supervisor to take on new professionals was how I knew I was ready</a:t>
            </a:r>
            <a:r>
              <a:rPr lang="en-US" dirty="0" smtClean="0"/>
              <a:t>.” (2012)</a:t>
            </a:r>
          </a:p>
          <a:p>
            <a:r>
              <a:rPr lang="en-US" dirty="0" smtClean="0"/>
              <a:t>“</a:t>
            </a:r>
            <a:r>
              <a:rPr lang="en-US" dirty="0"/>
              <a:t>I no longer saw new professionals as personal peers, but as professional colleagues. My mentors and supervisors helped me understand I was prepared to </a:t>
            </a:r>
            <a:r>
              <a:rPr lang="en-US" dirty="0" smtClean="0"/>
              <a:t>supervise” (2014)</a:t>
            </a:r>
            <a:endParaRPr lang="en-US" dirty="0" smtClean="0"/>
          </a:p>
          <a:p>
            <a:endParaRPr lang="en-US" dirty="0"/>
          </a:p>
        </p:txBody>
      </p:sp>
    </p:spTree>
    <p:extLst>
      <p:ext uri="{BB962C8B-B14F-4D97-AF65-F5344CB8AC3E}">
        <p14:creationId xmlns:p14="http://schemas.microsoft.com/office/powerpoint/2010/main" val="2029009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Leap of Faith Quotes</a:t>
            </a:r>
            <a:endParaRPr lang="en-US" dirty="0"/>
          </a:p>
        </p:txBody>
      </p:sp>
      <p:sp>
        <p:nvSpPr>
          <p:cNvPr id="3" name="Content Placeholder 2"/>
          <p:cNvSpPr>
            <a:spLocks noGrp="1"/>
          </p:cNvSpPr>
          <p:nvPr>
            <p:ph idx="1"/>
          </p:nvPr>
        </p:nvSpPr>
        <p:spPr>
          <a:xfrm>
            <a:off x="1752600" y="1676400"/>
            <a:ext cx="8610600" cy="4648200"/>
          </a:xfrm>
        </p:spPr>
        <p:txBody>
          <a:bodyPr>
            <a:normAutofit/>
          </a:bodyPr>
          <a:lstStyle/>
          <a:p>
            <a:r>
              <a:rPr lang="en-US" dirty="0" smtClean="0"/>
              <a:t>“</a:t>
            </a:r>
            <a:r>
              <a:rPr lang="en-US" dirty="0" smtClean="0"/>
              <a:t>Also, I don’t know if you really know that you’re ready to supervise.  I think it is something that you find out while doing it.  Naturally we all have skills or strengths that might make us a better supervisor than one of our colleagues, but with time everyone fine tunes their tools</a:t>
            </a:r>
            <a:r>
              <a:rPr lang="en-US" dirty="0" smtClean="0"/>
              <a:t>.” (2012)</a:t>
            </a:r>
          </a:p>
          <a:p>
            <a:r>
              <a:rPr lang="en-US" dirty="0"/>
              <a:t>“I didn't. I took the chance and help from a great supervisor, made the leap</a:t>
            </a:r>
            <a:r>
              <a:rPr lang="en-US" dirty="0" smtClean="0"/>
              <a:t>.” (2014)</a:t>
            </a:r>
            <a:endParaRPr lang="en-US" dirty="0" smtClean="0"/>
          </a:p>
          <a:p>
            <a:endParaRPr lang="en-US" dirty="0" smtClean="0"/>
          </a:p>
          <a:p>
            <a:endParaRPr lang="en-US" dirty="0"/>
          </a:p>
        </p:txBody>
      </p:sp>
    </p:spTree>
    <p:extLst>
      <p:ext uri="{BB962C8B-B14F-4D97-AF65-F5344CB8AC3E}">
        <p14:creationId xmlns:p14="http://schemas.microsoft.com/office/powerpoint/2010/main" val="1495540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Position Dictated Quotes</a:t>
            </a:r>
            <a:endParaRPr lang="en-US" dirty="0"/>
          </a:p>
        </p:txBody>
      </p:sp>
      <p:sp>
        <p:nvSpPr>
          <p:cNvPr id="3" name="Content Placeholder 2"/>
          <p:cNvSpPr>
            <a:spLocks noGrp="1"/>
          </p:cNvSpPr>
          <p:nvPr>
            <p:ph idx="1"/>
          </p:nvPr>
        </p:nvSpPr>
        <p:spPr>
          <a:xfrm>
            <a:off x="1828800" y="1676400"/>
            <a:ext cx="8534400" cy="4724400"/>
          </a:xfrm>
        </p:spPr>
        <p:txBody>
          <a:bodyPr>
            <a:normAutofit/>
          </a:bodyPr>
          <a:lstStyle/>
          <a:p>
            <a:r>
              <a:rPr lang="en-US" dirty="0" smtClean="0"/>
              <a:t>“I didn’t necessarily [know I was ready]. It came with the job – as I was promoted I gained supervision duties.  I didn’t necessary learn the theory and research until my Ph.D. training</a:t>
            </a:r>
            <a:r>
              <a:rPr lang="en-US" dirty="0" smtClean="0"/>
              <a:t>…” (2012)</a:t>
            </a:r>
          </a:p>
          <a:p>
            <a:r>
              <a:rPr lang="en-US" dirty="0" smtClean="0"/>
              <a:t>“Not </a:t>
            </a:r>
            <a:r>
              <a:rPr lang="en-US" dirty="0"/>
              <a:t>sure </a:t>
            </a:r>
            <a:r>
              <a:rPr lang="en-US" dirty="0" smtClean="0"/>
              <a:t>I </a:t>
            </a:r>
            <a:r>
              <a:rPr lang="en-US" dirty="0"/>
              <a:t>knew </a:t>
            </a:r>
            <a:r>
              <a:rPr lang="en-US" dirty="0" smtClean="0"/>
              <a:t>I </a:t>
            </a:r>
            <a:r>
              <a:rPr lang="en-US" dirty="0"/>
              <a:t>was ready, but the responsibility was added to my position through a </a:t>
            </a:r>
            <a:r>
              <a:rPr lang="en-US" dirty="0" smtClean="0"/>
              <a:t>promotion” (2014)</a:t>
            </a:r>
            <a:endParaRPr lang="en-US" dirty="0" smtClean="0"/>
          </a:p>
          <a:p>
            <a:endParaRPr lang="en-US" dirty="0"/>
          </a:p>
        </p:txBody>
      </p:sp>
    </p:spTree>
    <p:extLst>
      <p:ext uri="{BB962C8B-B14F-4D97-AF65-F5344CB8AC3E}">
        <p14:creationId xmlns:p14="http://schemas.microsoft.com/office/powerpoint/2010/main" val="189315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127"/>
            <a:ext cx="12070080" cy="642107"/>
          </a:xfrm>
        </p:spPr>
        <p:txBody>
          <a:bodyPr>
            <a:noAutofit/>
          </a:bodyPr>
          <a:lstStyle/>
          <a:p>
            <a:pPr algn="ctr"/>
            <a:r>
              <a:rPr lang="en-US" sz="3600" dirty="0" smtClean="0"/>
              <a:t>2012 Readiness </a:t>
            </a:r>
            <a:r>
              <a:rPr lang="en-US" sz="3600" dirty="0"/>
              <a:t>for Supervisory </a:t>
            </a:r>
            <a:r>
              <a:rPr lang="en-US" sz="3600" dirty="0" smtClean="0"/>
              <a:t>Role Breakdown </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26062524"/>
              </p:ext>
            </p:extLst>
          </p:nvPr>
        </p:nvGraphicFramePr>
        <p:xfrm>
          <a:off x="689318" y="745589"/>
          <a:ext cx="10536700" cy="61124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28663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611"/>
            <a:ext cx="12192000" cy="928466"/>
          </a:xfrm>
        </p:spPr>
        <p:txBody>
          <a:bodyPr>
            <a:noAutofit/>
          </a:bodyPr>
          <a:lstStyle/>
          <a:p>
            <a:pPr algn="ctr"/>
            <a:r>
              <a:rPr lang="en-US" sz="3600" dirty="0" smtClean="0"/>
              <a:t>2014 Readiness </a:t>
            </a:r>
            <a:r>
              <a:rPr lang="en-US" sz="3600" dirty="0"/>
              <a:t>for Supervisory </a:t>
            </a:r>
            <a:r>
              <a:rPr lang="en-US" sz="3600" dirty="0" smtClean="0"/>
              <a:t>Role Breakdown </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7293659"/>
              </p:ext>
            </p:extLst>
          </p:nvPr>
        </p:nvGraphicFramePr>
        <p:xfrm>
          <a:off x="675250" y="872197"/>
          <a:ext cx="10550768" cy="59858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387281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What that means – </a:t>
            </a:r>
            <a:br>
              <a:rPr lang="en-US" dirty="0" smtClean="0"/>
            </a:br>
            <a:r>
              <a:rPr lang="en-US" dirty="0" smtClean="0"/>
              <a:t>confidence and </a:t>
            </a:r>
            <a:r>
              <a:rPr lang="en-US" dirty="0" smtClean="0"/>
              <a:t>preparation</a:t>
            </a:r>
            <a:endParaRPr lang="en-US" b="1" dirty="0"/>
          </a:p>
        </p:txBody>
      </p:sp>
      <p:sp>
        <p:nvSpPr>
          <p:cNvPr id="3" name="Content Placeholder 2"/>
          <p:cNvSpPr>
            <a:spLocks noGrp="1"/>
          </p:cNvSpPr>
          <p:nvPr>
            <p:ph idx="1"/>
          </p:nvPr>
        </p:nvSpPr>
        <p:spPr>
          <a:xfrm>
            <a:off x="126609" y="1825624"/>
            <a:ext cx="12065391" cy="5032375"/>
          </a:xfrm>
        </p:spPr>
        <p:txBody>
          <a:bodyPr>
            <a:normAutofit/>
          </a:bodyPr>
          <a:lstStyle/>
          <a:p>
            <a:r>
              <a:rPr lang="en-US" dirty="0" smtClean="0"/>
              <a:t>58% </a:t>
            </a:r>
            <a:r>
              <a:rPr lang="en-US" dirty="0" smtClean="0"/>
              <a:t>felt they were ready for the next step and actively pursued it (felt confident and prepared)</a:t>
            </a:r>
          </a:p>
          <a:p>
            <a:r>
              <a:rPr lang="en-US" dirty="0" smtClean="0"/>
              <a:t>7% </a:t>
            </a:r>
            <a:r>
              <a:rPr lang="en-US" dirty="0" smtClean="0"/>
              <a:t>only became supervisors because it was a function of their job –most indicated they were not ready (felt not confident and unprepared)</a:t>
            </a:r>
          </a:p>
          <a:p>
            <a:r>
              <a:rPr lang="en-US" dirty="0" smtClean="0"/>
              <a:t>21% </a:t>
            </a:r>
            <a:r>
              <a:rPr lang="en-US" dirty="0" smtClean="0"/>
              <a:t>were not entirely sure they were ready, but felt it was worth the risk to do it (felt unprepared and confident)</a:t>
            </a:r>
          </a:p>
          <a:p>
            <a:r>
              <a:rPr lang="en-US" dirty="0" smtClean="0"/>
              <a:t>14</a:t>
            </a:r>
            <a:r>
              <a:rPr lang="en-US" dirty="0" smtClean="0"/>
              <a:t>% </a:t>
            </a:r>
            <a:r>
              <a:rPr lang="en-US" dirty="0" smtClean="0"/>
              <a:t>did not feel ready but pursued a position on the advice of trusted colleagues and mentors (felt prepared and not confident</a:t>
            </a:r>
            <a:r>
              <a:rPr lang="en-US" dirty="0" smtClean="0"/>
              <a:t>)</a:t>
            </a:r>
          </a:p>
          <a:p>
            <a:r>
              <a:rPr lang="en-US" dirty="0" smtClean="0"/>
              <a:t>79% internally ready/21% externally ready</a:t>
            </a:r>
            <a:endParaRPr lang="en-US" dirty="0" smtClean="0"/>
          </a:p>
          <a:p>
            <a:endParaRPr lang="en-US" dirty="0" smtClean="0"/>
          </a:p>
          <a:p>
            <a:endParaRPr lang="en-US" dirty="0"/>
          </a:p>
        </p:txBody>
      </p:sp>
    </p:spTree>
    <p:extLst>
      <p:ext uri="{BB962C8B-B14F-4D97-AF65-F5344CB8AC3E}">
        <p14:creationId xmlns:p14="http://schemas.microsoft.com/office/powerpoint/2010/main" val="20317217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8600"/>
            <a:ext cx="12041944" cy="1339850"/>
          </a:xfrm>
        </p:spPr>
        <p:txBody>
          <a:bodyPr>
            <a:normAutofit/>
          </a:bodyPr>
          <a:lstStyle/>
          <a:p>
            <a:pPr algn="ctr"/>
            <a:r>
              <a:rPr lang="en-US" sz="3600" dirty="0"/>
              <a:t>Emerging </a:t>
            </a:r>
            <a:r>
              <a:rPr lang="en-US" sz="3600" dirty="0" smtClean="0"/>
              <a:t>Themes: Biggest </a:t>
            </a:r>
            <a:r>
              <a:rPr lang="en-US" sz="3600" dirty="0"/>
              <a:t>Challenges in Supervision</a:t>
            </a:r>
            <a:endParaRPr lang="en-US" sz="3600" dirty="0"/>
          </a:p>
        </p:txBody>
      </p:sp>
      <p:sp>
        <p:nvSpPr>
          <p:cNvPr id="3" name="Content Placeholder 2"/>
          <p:cNvSpPr>
            <a:spLocks noGrp="1"/>
          </p:cNvSpPr>
          <p:nvPr>
            <p:ph idx="1"/>
          </p:nvPr>
        </p:nvSpPr>
        <p:spPr>
          <a:xfrm>
            <a:off x="885093" y="1931133"/>
            <a:ext cx="11156852" cy="4926867"/>
          </a:xfrm>
        </p:spPr>
        <p:txBody>
          <a:bodyPr>
            <a:normAutofit/>
          </a:bodyPr>
          <a:lstStyle/>
          <a:p>
            <a:r>
              <a:rPr lang="en-US" sz="3200" dirty="0" smtClean="0"/>
              <a:t>What is the biggest challenge in supervising new professionals?</a:t>
            </a:r>
          </a:p>
          <a:p>
            <a:pPr lvl="1"/>
            <a:r>
              <a:rPr lang="en-US" sz="2800" b="1" dirty="0" smtClean="0"/>
              <a:t>Politics and Ethics: </a:t>
            </a:r>
            <a:r>
              <a:rPr lang="en-US" sz="2800" dirty="0" smtClean="0"/>
              <a:t>Understanding the impact of decision making, realizing place in an organization, putting in “time”.</a:t>
            </a:r>
          </a:p>
          <a:p>
            <a:pPr lvl="1"/>
            <a:r>
              <a:rPr lang="en-US" sz="2800" b="1" dirty="0" smtClean="0"/>
              <a:t>Professional Development</a:t>
            </a:r>
            <a:r>
              <a:rPr lang="en-US" sz="2800" dirty="0" smtClean="0"/>
              <a:t>: Employees not ready or prepared for the next professional position.</a:t>
            </a:r>
          </a:p>
          <a:p>
            <a:pPr lvl="1"/>
            <a:r>
              <a:rPr lang="en-US" sz="2800" b="1" dirty="0" smtClean="0"/>
              <a:t>Skill Based: </a:t>
            </a:r>
            <a:r>
              <a:rPr lang="en-US" sz="2800" dirty="0" smtClean="0"/>
              <a:t>New professionals need specific training to build skill sets.</a:t>
            </a:r>
          </a:p>
          <a:p>
            <a:pPr lvl="1"/>
            <a:r>
              <a:rPr lang="en-US" sz="2800" b="1" dirty="0" smtClean="0"/>
              <a:t>Supervisor Development</a:t>
            </a:r>
            <a:r>
              <a:rPr lang="en-US" sz="2800" dirty="0" smtClean="0"/>
              <a:t>: I need to improve as a supervisor, provide more time, and learn about needs.</a:t>
            </a:r>
            <a:endParaRPr lang="en-US" sz="2800" dirty="0"/>
          </a:p>
        </p:txBody>
      </p:sp>
    </p:spTree>
    <p:extLst>
      <p:ext uri="{BB962C8B-B14F-4D97-AF65-F5344CB8AC3E}">
        <p14:creationId xmlns:p14="http://schemas.microsoft.com/office/powerpoint/2010/main" val="18116413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Politics and Ethics Quotes</a:t>
            </a:r>
            <a:endParaRPr lang="en-US" dirty="0"/>
          </a:p>
        </p:txBody>
      </p:sp>
      <p:sp>
        <p:nvSpPr>
          <p:cNvPr id="3" name="Content Placeholder 2"/>
          <p:cNvSpPr>
            <a:spLocks noGrp="1"/>
          </p:cNvSpPr>
          <p:nvPr>
            <p:ph idx="1"/>
          </p:nvPr>
        </p:nvSpPr>
        <p:spPr>
          <a:xfrm>
            <a:off x="126609" y="1477108"/>
            <a:ext cx="11227191" cy="4840532"/>
          </a:xfrm>
        </p:spPr>
        <p:txBody>
          <a:bodyPr>
            <a:normAutofit/>
          </a:bodyPr>
          <a:lstStyle/>
          <a:p>
            <a:pPr lvl="1"/>
            <a:r>
              <a:rPr lang="en-US" dirty="0" smtClean="0"/>
              <a:t>“I </a:t>
            </a:r>
            <a:r>
              <a:rPr lang="en-US" dirty="0"/>
              <a:t>think that those I've supervised have started off with a very black/white mindset, and struggle to look at the different issues/factors at play. </a:t>
            </a:r>
            <a:r>
              <a:rPr lang="en-US" dirty="0" err="1"/>
              <a:t>Relatedly</a:t>
            </a:r>
            <a:r>
              <a:rPr lang="en-US" dirty="0"/>
              <a:t>, their sense of ownership and comfortableness with making decisions is challenging. </a:t>
            </a:r>
            <a:r>
              <a:rPr lang="en-US" dirty="0"/>
              <a:t>For example, I've observed that it is easier for them to say "the department says this is the policy" rather than that as the supervisor, this is their </a:t>
            </a:r>
            <a:r>
              <a:rPr lang="en-US" dirty="0" smtClean="0"/>
              <a:t>decision” (2012)</a:t>
            </a:r>
          </a:p>
          <a:p>
            <a:pPr lvl="1"/>
            <a:endParaRPr lang="en-US" dirty="0" smtClean="0"/>
          </a:p>
          <a:p>
            <a:pPr lvl="1"/>
            <a:r>
              <a:rPr lang="en-US" dirty="0" smtClean="0"/>
              <a:t>“Getting them to prioritize work plus helping them understand campus politics. Their biggest challenge is time management and taking direction” (2014)</a:t>
            </a:r>
            <a:endParaRPr lang="en-US" dirty="0"/>
          </a:p>
          <a:p>
            <a:endParaRPr lang="en-US" dirty="0"/>
          </a:p>
        </p:txBody>
      </p:sp>
    </p:spTree>
    <p:extLst>
      <p:ext uri="{BB962C8B-B14F-4D97-AF65-F5344CB8AC3E}">
        <p14:creationId xmlns:p14="http://schemas.microsoft.com/office/powerpoint/2010/main" val="1306958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Outline</a:t>
            </a:r>
            <a:endParaRPr lang="en-US" dirty="0"/>
          </a:p>
        </p:txBody>
      </p:sp>
      <p:sp>
        <p:nvSpPr>
          <p:cNvPr id="3" name="Content Placeholder 2"/>
          <p:cNvSpPr>
            <a:spLocks noGrp="1"/>
          </p:cNvSpPr>
          <p:nvPr>
            <p:ph idx="1"/>
          </p:nvPr>
        </p:nvSpPr>
        <p:spPr/>
        <p:txBody>
          <a:bodyPr/>
          <a:lstStyle/>
          <a:p>
            <a:pPr lvl="1"/>
            <a:r>
              <a:rPr lang="en-US" dirty="0"/>
              <a:t>Why</a:t>
            </a:r>
            <a:r>
              <a:rPr lang="en-US" dirty="0" smtClean="0"/>
              <a:t> Should we Discuss </a:t>
            </a:r>
            <a:r>
              <a:rPr lang="en-US" dirty="0"/>
              <a:t>Supervision?</a:t>
            </a:r>
            <a:endParaRPr lang="en-US" dirty="0" smtClean="0"/>
          </a:p>
          <a:p>
            <a:pPr lvl="1"/>
            <a:r>
              <a:rPr lang="en-US" dirty="0" smtClean="0"/>
              <a:t>The Disconnect Between Supervision/New Professional</a:t>
            </a:r>
            <a:endParaRPr lang="en-US" dirty="0"/>
          </a:p>
          <a:p>
            <a:pPr lvl="1"/>
            <a:r>
              <a:rPr lang="en-US" dirty="0" smtClean="0"/>
              <a:t>The 2012 Project in Review</a:t>
            </a:r>
          </a:p>
          <a:p>
            <a:pPr lvl="1"/>
            <a:r>
              <a:rPr lang="en-US" dirty="0" smtClean="0"/>
              <a:t>Design of 2014 Project</a:t>
            </a:r>
          </a:p>
          <a:p>
            <a:pPr lvl="1"/>
            <a:r>
              <a:rPr lang="en-US" dirty="0" smtClean="0"/>
              <a:t>Comparison of 2012 and 2014 data</a:t>
            </a:r>
          </a:p>
          <a:p>
            <a:pPr lvl="1"/>
            <a:r>
              <a:rPr lang="en-US" dirty="0" smtClean="0"/>
              <a:t>Additional points from recent study</a:t>
            </a:r>
          </a:p>
          <a:p>
            <a:pPr lvl="1"/>
            <a:r>
              <a:rPr lang="en-US" dirty="0" smtClean="0"/>
              <a:t>Implications, Conclusions </a:t>
            </a:r>
            <a:r>
              <a:rPr lang="en-US" dirty="0"/>
              <a:t>and</a:t>
            </a:r>
            <a:r>
              <a:rPr lang="en-US" dirty="0" smtClean="0"/>
              <a:t> Possible Next </a:t>
            </a:r>
            <a:r>
              <a:rPr lang="en-US" dirty="0"/>
              <a:t>Steps</a:t>
            </a:r>
          </a:p>
          <a:p>
            <a:pPr lvl="1"/>
            <a:r>
              <a:rPr lang="en-US" dirty="0"/>
              <a:t>Questions</a:t>
            </a:r>
          </a:p>
          <a:p>
            <a:endParaRPr lang="en-US" dirty="0"/>
          </a:p>
        </p:txBody>
      </p:sp>
    </p:spTree>
    <p:extLst>
      <p:ext uri="{BB962C8B-B14F-4D97-AF65-F5344CB8AC3E}">
        <p14:creationId xmlns:p14="http://schemas.microsoft.com/office/powerpoint/2010/main" val="1442122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Professional Development Quotes</a:t>
            </a:r>
            <a:endParaRPr lang="en-US" dirty="0"/>
          </a:p>
        </p:txBody>
      </p:sp>
      <p:sp>
        <p:nvSpPr>
          <p:cNvPr id="3" name="Content Placeholder 2"/>
          <p:cNvSpPr>
            <a:spLocks noGrp="1"/>
          </p:cNvSpPr>
          <p:nvPr>
            <p:ph idx="1"/>
          </p:nvPr>
        </p:nvSpPr>
        <p:spPr>
          <a:xfrm>
            <a:off x="112542" y="1406769"/>
            <a:ext cx="11241258" cy="4770194"/>
          </a:xfrm>
        </p:spPr>
        <p:txBody>
          <a:bodyPr>
            <a:normAutofit/>
          </a:bodyPr>
          <a:lstStyle/>
          <a:p>
            <a:pPr lvl="1"/>
            <a:r>
              <a:rPr lang="en-US" dirty="0" smtClean="0"/>
              <a:t>Helping </a:t>
            </a:r>
            <a:r>
              <a:rPr lang="en-US" dirty="0"/>
              <a:t>new professionals to develop their professional identity as well as manage their expectations of self and others. </a:t>
            </a:r>
            <a:r>
              <a:rPr lang="en-US" dirty="0"/>
              <a:t>New professionals often come into the position feeling that they have to prove themselves, which causes them to question their competence. </a:t>
            </a:r>
            <a:r>
              <a:rPr lang="en-US" dirty="0"/>
              <a:t>Helping new professionals balance this with the work they do can be challenging</a:t>
            </a:r>
            <a:r>
              <a:rPr lang="en-US" dirty="0" smtClean="0"/>
              <a:t>. (2012)</a:t>
            </a:r>
          </a:p>
          <a:p>
            <a:pPr lvl="1"/>
            <a:r>
              <a:rPr lang="en-US" dirty="0" smtClean="0"/>
              <a:t>Adjusting to a mindset of being a worker rather than a student. I've found that those who struggle most have trouble shifting from being the helped to the helper. They sometimes advocate for student benefits for themselves, continue in the mindset of a student rather than a full-time employee, or are jealous of the attention and focus on students rather than on them. I think this is true of most new graduates, but is especially prevalent or likely with live-in professionals, who have all kinds of triggers around them that lead them to identifying more with students than with live-out colleagues. (2014)</a:t>
            </a:r>
            <a:endParaRPr lang="en-US" dirty="0"/>
          </a:p>
          <a:p>
            <a:endParaRPr lang="en-US" dirty="0"/>
          </a:p>
        </p:txBody>
      </p:sp>
    </p:spTree>
    <p:extLst>
      <p:ext uri="{BB962C8B-B14F-4D97-AF65-F5344CB8AC3E}">
        <p14:creationId xmlns:p14="http://schemas.microsoft.com/office/powerpoint/2010/main" val="10951872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Skill Based Quotes</a:t>
            </a:r>
            <a:endParaRPr lang="en-US" dirty="0"/>
          </a:p>
        </p:txBody>
      </p:sp>
      <p:sp>
        <p:nvSpPr>
          <p:cNvPr id="3" name="Content Placeholder 2"/>
          <p:cNvSpPr>
            <a:spLocks noGrp="1"/>
          </p:cNvSpPr>
          <p:nvPr>
            <p:ph idx="1"/>
          </p:nvPr>
        </p:nvSpPr>
        <p:spPr/>
        <p:txBody>
          <a:bodyPr/>
          <a:lstStyle/>
          <a:p>
            <a:r>
              <a:rPr lang="en-US" dirty="0" smtClean="0"/>
              <a:t>“It is hit or miss if they know how to take initiative</a:t>
            </a:r>
            <a:r>
              <a:rPr lang="en-US" dirty="0" smtClean="0"/>
              <a:t>” (2012)</a:t>
            </a:r>
            <a:endParaRPr lang="en-US" dirty="0" smtClean="0"/>
          </a:p>
          <a:p>
            <a:r>
              <a:rPr lang="en-US" dirty="0" smtClean="0"/>
              <a:t>“Teaching them to prioritize projects</a:t>
            </a:r>
            <a:r>
              <a:rPr lang="en-US" dirty="0" smtClean="0"/>
              <a:t>.” (2012)</a:t>
            </a:r>
          </a:p>
          <a:p>
            <a:r>
              <a:rPr lang="en-US" dirty="0" smtClean="0"/>
              <a:t>“</a:t>
            </a:r>
            <a:r>
              <a:rPr lang="en-US" dirty="0" smtClean="0"/>
              <a:t>Their biggest challenge is learning how to appropriately respond to those rare, but highly critical cases.” (2014)</a:t>
            </a:r>
          </a:p>
          <a:p>
            <a:r>
              <a:rPr lang="en-US" dirty="0" smtClean="0"/>
              <a:t>“</a:t>
            </a:r>
            <a:r>
              <a:rPr lang="en-US" dirty="0" smtClean="0"/>
              <a:t>Their biggest challenge is performance related - being overwhelmed with a new job and/or knowing when to "fake" it or when to ask questions.” (2014)</a:t>
            </a:r>
            <a:endParaRPr lang="en-US" dirty="0" smtClean="0"/>
          </a:p>
          <a:p>
            <a:endParaRPr lang="en-US" dirty="0"/>
          </a:p>
        </p:txBody>
      </p:sp>
    </p:spTree>
    <p:extLst>
      <p:ext uri="{BB962C8B-B14F-4D97-AF65-F5344CB8AC3E}">
        <p14:creationId xmlns:p14="http://schemas.microsoft.com/office/powerpoint/2010/main" val="25744893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Supervisor Development Quotes</a:t>
            </a:r>
            <a:endParaRPr lang="en-US" dirty="0"/>
          </a:p>
        </p:txBody>
      </p:sp>
      <p:sp>
        <p:nvSpPr>
          <p:cNvPr id="3" name="Content Placeholder 2"/>
          <p:cNvSpPr>
            <a:spLocks noGrp="1"/>
          </p:cNvSpPr>
          <p:nvPr>
            <p:ph idx="1"/>
          </p:nvPr>
        </p:nvSpPr>
        <p:spPr/>
        <p:txBody>
          <a:bodyPr/>
          <a:lstStyle/>
          <a:p>
            <a:pPr lvl="1"/>
            <a:r>
              <a:rPr lang="en-US" dirty="0" smtClean="0"/>
              <a:t>“Adjusting </a:t>
            </a:r>
            <a:r>
              <a:rPr lang="en-US" dirty="0"/>
              <a:t>supervision styles to each person. </a:t>
            </a:r>
            <a:r>
              <a:rPr lang="en-US" dirty="0"/>
              <a:t>Supervision is not taught, I had to get books on supervising new professionals to ensure I was educated for this role. This is something I think grad. </a:t>
            </a:r>
            <a:r>
              <a:rPr lang="en-US" dirty="0"/>
              <a:t>programs need to educate on</a:t>
            </a:r>
            <a:r>
              <a:rPr lang="en-US" dirty="0" smtClean="0"/>
              <a:t>. “(2012)</a:t>
            </a:r>
          </a:p>
          <a:p>
            <a:pPr lvl="1"/>
            <a:r>
              <a:rPr lang="en-US" dirty="0" smtClean="0"/>
              <a:t>“My biggest challenge is that my professionals are new professionals - they are mostly recent college grads so this is their first job. I have to spend time teaching them to be professionals, and teach them how to do their jobs. I think they would say that I don't have enough time to develop them in the way that I want to.” (2014)</a:t>
            </a:r>
            <a:endParaRPr lang="en-US" dirty="0"/>
          </a:p>
          <a:p>
            <a:endParaRPr lang="en-US" dirty="0"/>
          </a:p>
        </p:txBody>
      </p:sp>
    </p:spTree>
    <p:extLst>
      <p:ext uri="{BB962C8B-B14F-4D97-AF65-F5344CB8AC3E}">
        <p14:creationId xmlns:p14="http://schemas.microsoft.com/office/powerpoint/2010/main" val="12263688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538" y="1"/>
            <a:ext cx="10515600" cy="998806"/>
          </a:xfrm>
        </p:spPr>
        <p:txBody>
          <a:bodyPr>
            <a:normAutofit/>
          </a:bodyPr>
          <a:lstStyle/>
          <a:p>
            <a:pPr algn="ctr"/>
            <a:r>
              <a:rPr lang="en-US" dirty="0" smtClean="0"/>
              <a:t>2012 Biggest </a:t>
            </a:r>
            <a:r>
              <a:rPr lang="en-US" dirty="0" smtClean="0"/>
              <a:t>Challenges </a:t>
            </a:r>
            <a:r>
              <a:rPr lang="en-US" dirty="0" smtClean="0"/>
              <a:t>Breakdown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07228936"/>
              </p:ext>
            </p:extLst>
          </p:nvPr>
        </p:nvGraphicFramePr>
        <p:xfrm>
          <a:off x="351692" y="801858"/>
          <a:ext cx="10592973" cy="57958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30293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929" y="1"/>
            <a:ext cx="10515600" cy="900332"/>
          </a:xfrm>
        </p:spPr>
        <p:txBody>
          <a:bodyPr>
            <a:normAutofit/>
          </a:bodyPr>
          <a:lstStyle/>
          <a:p>
            <a:pPr algn="ctr"/>
            <a:r>
              <a:rPr lang="en-US" dirty="0" smtClean="0"/>
              <a:t>2014 Biggest </a:t>
            </a:r>
            <a:r>
              <a:rPr lang="en-US" dirty="0" smtClean="0"/>
              <a:t>Challenges </a:t>
            </a:r>
            <a:r>
              <a:rPr lang="en-US" dirty="0" smtClean="0"/>
              <a:t>Breakdown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1183548"/>
              </p:ext>
            </p:extLst>
          </p:nvPr>
        </p:nvGraphicFramePr>
        <p:xfrm>
          <a:off x="534572" y="675249"/>
          <a:ext cx="10142806" cy="59224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09634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does this mean</a:t>
            </a:r>
            <a:r>
              <a:rPr lang="en-US" dirty="0" smtClean="0"/>
              <a:t>? </a:t>
            </a:r>
            <a:endParaRPr lang="en-US" b="1" dirty="0"/>
          </a:p>
        </p:txBody>
      </p:sp>
      <p:sp>
        <p:nvSpPr>
          <p:cNvPr id="3" name="Content Placeholder 2"/>
          <p:cNvSpPr>
            <a:spLocks noGrp="1"/>
          </p:cNvSpPr>
          <p:nvPr>
            <p:ph idx="1"/>
          </p:nvPr>
        </p:nvSpPr>
        <p:spPr/>
        <p:txBody>
          <a:bodyPr/>
          <a:lstStyle/>
          <a:p>
            <a:r>
              <a:rPr lang="en-US" dirty="0" smtClean="0"/>
              <a:t>35</a:t>
            </a:r>
            <a:r>
              <a:rPr lang="en-US" dirty="0" smtClean="0"/>
              <a:t>% </a:t>
            </a:r>
            <a:r>
              <a:rPr lang="en-US" dirty="0" smtClean="0"/>
              <a:t>viewed understanding and navigating politics and ethics as the biggest challenge for new professionals</a:t>
            </a:r>
          </a:p>
          <a:p>
            <a:r>
              <a:rPr lang="en-US" dirty="0" smtClean="0"/>
              <a:t>35</a:t>
            </a:r>
            <a:r>
              <a:rPr lang="en-US" dirty="0" smtClean="0"/>
              <a:t>% </a:t>
            </a:r>
            <a:r>
              <a:rPr lang="en-US" dirty="0" smtClean="0"/>
              <a:t>believed Professional Development was the biggest issue</a:t>
            </a:r>
          </a:p>
          <a:p>
            <a:r>
              <a:rPr lang="en-US" dirty="0" smtClean="0"/>
              <a:t>13% </a:t>
            </a:r>
            <a:r>
              <a:rPr lang="en-US" dirty="0" smtClean="0"/>
              <a:t>felt skill based issues were most challenging</a:t>
            </a:r>
          </a:p>
          <a:p>
            <a:r>
              <a:rPr lang="en-US" dirty="0" smtClean="0"/>
              <a:t>17% </a:t>
            </a:r>
            <a:r>
              <a:rPr lang="en-US" dirty="0" smtClean="0"/>
              <a:t>stated that supervisor development was the biggest issue </a:t>
            </a:r>
            <a:endParaRPr lang="en-US" dirty="0" smtClean="0"/>
          </a:p>
          <a:p>
            <a:r>
              <a:rPr lang="en-US" dirty="0" smtClean="0"/>
              <a:t>Why the increase in supervisor responsibility?</a:t>
            </a:r>
          </a:p>
          <a:p>
            <a:r>
              <a:rPr lang="en-US" dirty="0" smtClean="0"/>
              <a:t>Professional Development &amp; Ethics/Politics combined?</a:t>
            </a:r>
          </a:p>
          <a:p>
            <a:r>
              <a:rPr lang="en-US" dirty="0" smtClean="0"/>
              <a:t>Connection to preparation programs/”sheltering”?</a:t>
            </a:r>
            <a:endParaRPr lang="en-US" dirty="0" smtClean="0"/>
          </a:p>
          <a:p>
            <a:endParaRPr lang="en-US" dirty="0" smtClean="0"/>
          </a:p>
          <a:p>
            <a:endParaRPr lang="en-US" dirty="0"/>
          </a:p>
        </p:txBody>
      </p:sp>
    </p:spTree>
    <p:extLst>
      <p:ext uri="{BB962C8B-B14F-4D97-AF65-F5344CB8AC3E}">
        <p14:creationId xmlns:p14="http://schemas.microsoft.com/office/powerpoint/2010/main" val="24125345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Emerging </a:t>
            </a:r>
            <a:r>
              <a:rPr lang="en-US" dirty="0" smtClean="0"/>
              <a:t>Theme: Supervision </a:t>
            </a:r>
            <a:r>
              <a:rPr lang="en-US" dirty="0" smtClean="0"/>
              <a:t>Skills</a:t>
            </a:r>
            <a:endParaRPr lang="en-US" dirty="0"/>
          </a:p>
        </p:txBody>
      </p:sp>
      <p:sp>
        <p:nvSpPr>
          <p:cNvPr id="3" name="Content Placeholder 2"/>
          <p:cNvSpPr>
            <a:spLocks noGrp="1"/>
          </p:cNvSpPr>
          <p:nvPr>
            <p:ph idx="1"/>
          </p:nvPr>
        </p:nvSpPr>
        <p:spPr>
          <a:xfrm>
            <a:off x="379828" y="1825625"/>
            <a:ext cx="10973972" cy="4898732"/>
          </a:xfrm>
        </p:spPr>
        <p:txBody>
          <a:bodyPr>
            <a:normAutofit/>
          </a:bodyPr>
          <a:lstStyle/>
          <a:p>
            <a:r>
              <a:rPr lang="en-US" sz="3200" dirty="0" smtClean="0"/>
              <a:t>What Makes A Good Supervisor?</a:t>
            </a:r>
          </a:p>
          <a:p>
            <a:pPr lvl="1"/>
            <a:r>
              <a:rPr lang="en-US" sz="2800" b="1" dirty="0" smtClean="0"/>
              <a:t>Relational: </a:t>
            </a:r>
            <a:r>
              <a:rPr lang="en-US" sz="2800" dirty="0" smtClean="0"/>
              <a:t>Connection to supervisee, dedication to employees, concern for the individual</a:t>
            </a:r>
          </a:p>
          <a:p>
            <a:pPr lvl="1"/>
            <a:r>
              <a:rPr lang="en-US" sz="2800" b="1" dirty="0" smtClean="0"/>
              <a:t>Skill Based: </a:t>
            </a:r>
            <a:r>
              <a:rPr lang="en-US" sz="2800" dirty="0" smtClean="0"/>
              <a:t>Learned or natural abilities, not specific to individual; hard skills (nuts and bolts of position).</a:t>
            </a:r>
          </a:p>
          <a:p>
            <a:pPr lvl="1"/>
            <a:r>
              <a:rPr lang="en-US" sz="2800" b="1" dirty="0" smtClean="0"/>
              <a:t>Theoretical:</a:t>
            </a:r>
            <a:r>
              <a:rPr lang="en-US" sz="2800" dirty="0" smtClean="0"/>
              <a:t> Centralized in a belief system, may be loosely connected to previous subsets.</a:t>
            </a:r>
            <a:endParaRPr lang="en-US" sz="2800" dirty="0"/>
          </a:p>
        </p:txBody>
      </p:sp>
    </p:spTree>
    <p:extLst>
      <p:ext uri="{BB962C8B-B14F-4D97-AF65-F5344CB8AC3E}">
        <p14:creationId xmlns:p14="http://schemas.microsoft.com/office/powerpoint/2010/main" val="23543052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00332"/>
          </a:xfrm>
        </p:spPr>
        <p:txBody>
          <a:bodyPr/>
          <a:lstStyle/>
          <a:p>
            <a:pPr algn="ctr"/>
            <a:r>
              <a:rPr lang="en-US" dirty="0" smtClean="0"/>
              <a:t>Relational Skills Quotes</a:t>
            </a:r>
            <a:endParaRPr lang="en-US" dirty="0"/>
          </a:p>
        </p:txBody>
      </p:sp>
      <p:sp>
        <p:nvSpPr>
          <p:cNvPr id="3" name="Content Placeholder 2"/>
          <p:cNvSpPr>
            <a:spLocks noGrp="1"/>
          </p:cNvSpPr>
          <p:nvPr>
            <p:ph idx="1"/>
          </p:nvPr>
        </p:nvSpPr>
        <p:spPr>
          <a:xfrm>
            <a:off x="0" y="801858"/>
            <a:ext cx="11591778" cy="5936567"/>
          </a:xfrm>
        </p:spPr>
        <p:txBody>
          <a:bodyPr>
            <a:normAutofit fontScale="92500" lnSpcReduction="10000"/>
          </a:bodyPr>
          <a:lstStyle/>
          <a:p>
            <a:pPr marL="342900" lvl="1" indent="-342900">
              <a:spcBef>
                <a:spcPts val="2000"/>
              </a:spcBef>
              <a:buClr>
                <a:schemeClr val="tx1">
                  <a:lumMod val="75000"/>
                  <a:lumOff val="25000"/>
                </a:schemeClr>
              </a:buClr>
            </a:pPr>
            <a:r>
              <a:rPr lang="en-US" sz="2571" dirty="0" smtClean="0"/>
              <a:t>Defines </a:t>
            </a:r>
            <a:r>
              <a:rPr lang="en-US" sz="2571" dirty="0"/>
              <a:t>expectations that are attainable by the staff, set in conjunction with the staff to allow ownership of the collective staff. </a:t>
            </a:r>
            <a:r>
              <a:rPr lang="en-US" sz="2571" dirty="0"/>
              <a:t>Flexibility and the understanding that accommodations must be made at times and are acceptable within reason. A personal relationship (not romantic) that allows the staff to understand each other, their experiences, and develop an understanding and appreciation for the holistic person. Impeccable organization and communication skills. An ownership of the staff and community that communicates that the supervisor is part of the staff and invested in the success of the community. </a:t>
            </a:r>
            <a:r>
              <a:rPr lang="en-US" sz="2571" dirty="0"/>
              <a:t>Supervisors should help the staff complete the stated goals with the staff rather than dictating the goals to the staff to complete independently</a:t>
            </a:r>
            <a:r>
              <a:rPr lang="en-US" sz="2571" dirty="0" smtClean="0"/>
              <a:t>. (2012)</a:t>
            </a:r>
          </a:p>
          <a:p>
            <a:pPr marL="342900" lvl="1" indent="-342900">
              <a:spcBef>
                <a:spcPts val="2000"/>
              </a:spcBef>
              <a:buClr>
                <a:schemeClr val="tx1">
                  <a:lumMod val="75000"/>
                  <a:lumOff val="25000"/>
                </a:schemeClr>
              </a:buClr>
            </a:pPr>
            <a:r>
              <a:rPr lang="en-US" sz="2600" dirty="0"/>
              <a:t>"Supervisors need to understand the goals of the area they manage. They need to understand the strengths and weaknesses of their staff members. They also need to allow staff members the opportunity to grow in ways they desire. It doesn't always have to be for the organization itself.  A good supervisor is able to give feedback to employees and discuss behaviors when giving constructive feedback, not attack someone personally. A good supervisor listens and works with staff as a team, not as a "director". The supervisor also provides training, either him or herself or through appropriate vehicles</a:t>
            </a:r>
            <a:r>
              <a:rPr lang="en-US" sz="2600" dirty="0" smtClean="0"/>
              <a:t>.“ (2014)</a:t>
            </a:r>
            <a:endParaRPr lang="en-US" sz="2600" dirty="0"/>
          </a:p>
          <a:p>
            <a:pPr marL="342900" lvl="1" indent="-342900">
              <a:spcBef>
                <a:spcPts val="2000"/>
              </a:spcBef>
              <a:buClr>
                <a:schemeClr val="tx1">
                  <a:lumMod val="75000"/>
                  <a:lumOff val="25000"/>
                </a:schemeClr>
              </a:buClr>
            </a:pPr>
            <a:endParaRPr lang="en-US" sz="2571" dirty="0"/>
          </a:p>
          <a:p>
            <a:endParaRPr lang="en-US" dirty="0"/>
          </a:p>
        </p:txBody>
      </p:sp>
    </p:spTree>
    <p:extLst>
      <p:ext uri="{BB962C8B-B14F-4D97-AF65-F5344CB8AC3E}">
        <p14:creationId xmlns:p14="http://schemas.microsoft.com/office/powerpoint/2010/main" val="26706123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Skill Based Quotes</a:t>
            </a:r>
            <a:endParaRPr lang="en-US" dirty="0"/>
          </a:p>
        </p:txBody>
      </p:sp>
      <p:sp>
        <p:nvSpPr>
          <p:cNvPr id="3" name="Content Placeholder 2"/>
          <p:cNvSpPr>
            <a:spLocks noGrp="1"/>
          </p:cNvSpPr>
          <p:nvPr>
            <p:ph idx="1"/>
          </p:nvPr>
        </p:nvSpPr>
        <p:spPr/>
        <p:txBody>
          <a:bodyPr/>
          <a:lstStyle/>
          <a:p>
            <a:r>
              <a:rPr lang="en-US" dirty="0" smtClean="0"/>
              <a:t>“Emotional </a:t>
            </a:r>
            <a:r>
              <a:rPr lang="en-US" dirty="0" smtClean="0"/>
              <a:t>stability, work/life balance, technical expertise and general </a:t>
            </a:r>
            <a:r>
              <a:rPr lang="en-US" dirty="0" smtClean="0"/>
              <a:t>competence” (2012)</a:t>
            </a:r>
            <a:endParaRPr lang="en-US" dirty="0" smtClean="0"/>
          </a:p>
          <a:p>
            <a:r>
              <a:rPr lang="en-US" dirty="0" smtClean="0"/>
              <a:t>“Organization</a:t>
            </a:r>
            <a:r>
              <a:rPr lang="en-US" dirty="0" smtClean="0"/>
              <a:t>, good communication skills, humor, concise in giving out information, detail oriented, good writing skills, someone who self-reflect, someone who sets </a:t>
            </a:r>
            <a:r>
              <a:rPr lang="en-US" dirty="0" smtClean="0"/>
              <a:t>deadlines” (2012)</a:t>
            </a:r>
          </a:p>
          <a:p>
            <a:r>
              <a:rPr lang="en-US" dirty="0" smtClean="0"/>
              <a:t>“Effective time management, organization, communication (verbal and non-verbal), authenticity, proper human resource management” (2014)</a:t>
            </a:r>
            <a:endParaRPr lang="en-US" dirty="0" smtClean="0"/>
          </a:p>
          <a:p>
            <a:endParaRPr lang="en-US" dirty="0"/>
          </a:p>
        </p:txBody>
      </p:sp>
    </p:spTree>
    <p:extLst>
      <p:ext uri="{BB962C8B-B14F-4D97-AF65-F5344CB8AC3E}">
        <p14:creationId xmlns:p14="http://schemas.microsoft.com/office/powerpoint/2010/main" val="24328794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Theoretical Quotes</a:t>
            </a:r>
            <a:endParaRPr lang="en-US" dirty="0"/>
          </a:p>
        </p:txBody>
      </p:sp>
      <p:sp>
        <p:nvSpPr>
          <p:cNvPr id="3" name="Content Placeholder 2"/>
          <p:cNvSpPr>
            <a:spLocks noGrp="1"/>
          </p:cNvSpPr>
          <p:nvPr>
            <p:ph idx="1"/>
          </p:nvPr>
        </p:nvSpPr>
        <p:spPr/>
        <p:txBody>
          <a:bodyPr/>
          <a:lstStyle/>
          <a:p>
            <a:r>
              <a:rPr lang="en-US" dirty="0" smtClean="0"/>
              <a:t>“The </a:t>
            </a:r>
            <a:r>
              <a:rPr lang="en-US" dirty="0" smtClean="0"/>
              <a:t>primary ones to me are: balance of challenge and support, critical thinking, authentic leadership, ability to embrace change, and effective understanding of how to translate developmental theory to practice</a:t>
            </a:r>
            <a:r>
              <a:rPr lang="en-US" dirty="0" smtClean="0"/>
              <a:t>.” (2012)</a:t>
            </a:r>
          </a:p>
          <a:p>
            <a:r>
              <a:rPr lang="en-US" dirty="0" smtClean="0"/>
              <a:t>“Flexibility, engaged in learning themselves, balance challenge &amp; support, understands complexity in issues, works to learn about my role” (2014)</a:t>
            </a:r>
            <a:endParaRPr lang="en-US" dirty="0" smtClean="0"/>
          </a:p>
          <a:p>
            <a:endParaRPr lang="en-US" dirty="0"/>
          </a:p>
        </p:txBody>
      </p:sp>
    </p:spTree>
    <p:extLst>
      <p:ext uri="{BB962C8B-B14F-4D97-AF65-F5344CB8AC3E}">
        <p14:creationId xmlns:p14="http://schemas.microsoft.com/office/powerpoint/2010/main" val="767327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Why Discuss Supervision? </a:t>
            </a:r>
            <a:endParaRPr lang="en-US" dirty="0"/>
          </a:p>
        </p:txBody>
      </p:sp>
      <p:sp>
        <p:nvSpPr>
          <p:cNvPr id="3" name="Content Placeholder 2"/>
          <p:cNvSpPr>
            <a:spLocks noGrp="1"/>
          </p:cNvSpPr>
          <p:nvPr>
            <p:ph idx="1"/>
          </p:nvPr>
        </p:nvSpPr>
        <p:spPr>
          <a:xfrm>
            <a:off x="1981201" y="1600200"/>
            <a:ext cx="7802563" cy="4800600"/>
          </a:xfrm>
        </p:spPr>
        <p:txBody>
          <a:bodyPr>
            <a:normAutofit/>
          </a:bodyPr>
          <a:lstStyle/>
          <a:p>
            <a:pPr>
              <a:buNone/>
            </a:pPr>
            <a:r>
              <a:rPr lang="en-US" dirty="0" smtClean="0"/>
              <a:t> </a:t>
            </a:r>
          </a:p>
          <a:p>
            <a:r>
              <a:rPr lang="en-US" dirty="0" smtClean="0"/>
              <a:t>Reflecting on our own </a:t>
            </a:r>
            <a:r>
              <a:rPr lang="en-US" dirty="0" smtClean="0"/>
              <a:t>experiences</a:t>
            </a:r>
          </a:p>
          <a:p>
            <a:pPr lvl="1"/>
            <a:r>
              <a:rPr lang="en-US" dirty="0" smtClean="0"/>
              <a:t>Recruiting new professionals</a:t>
            </a:r>
          </a:p>
          <a:p>
            <a:pPr lvl="1"/>
            <a:r>
              <a:rPr lang="en-US" dirty="0" smtClean="0"/>
              <a:t>Have we lost our view of core responsibilities</a:t>
            </a:r>
            <a:endParaRPr lang="en-US" dirty="0" smtClean="0"/>
          </a:p>
          <a:p>
            <a:r>
              <a:rPr lang="en-US" dirty="0" smtClean="0"/>
              <a:t>What we’ve seen/heard from colleagues in the </a:t>
            </a:r>
            <a:r>
              <a:rPr lang="en-US" dirty="0" smtClean="0"/>
              <a:t>profession</a:t>
            </a:r>
          </a:p>
          <a:p>
            <a:pPr lvl="1"/>
            <a:r>
              <a:rPr lang="en-US" dirty="0" smtClean="0"/>
              <a:t>Are we ready?</a:t>
            </a:r>
          </a:p>
          <a:p>
            <a:pPr lvl="1"/>
            <a:r>
              <a:rPr lang="en-US" dirty="0" smtClean="0"/>
              <a:t>Are you ready?</a:t>
            </a:r>
            <a:endParaRPr lang="en-US" dirty="0" smtClean="0"/>
          </a:p>
          <a:p>
            <a:r>
              <a:rPr lang="en-US" dirty="0" smtClean="0"/>
              <a:t>Results </a:t>
            </a:r>
            <a:r>
              <a:rPr lang="en-US" dirty="0" smtClean="0"/>
              <a:t>of </a:t>
            </a:r>
            <a:r>
              <a:rPr lang="en-US" dirty="0" smtClean="0"/>
              <a:t>previous studies (2010; 2012)</a:t>
            </a:r>
            <a:endParaRPr lang="en-US" dirty="0"/>
          </a:p>
        </p:txBody>
      </p:sp>
    </p:spTree>
    <p:extLst>
      <p:ext uri="{BB962C8B-B14F-4D97-AF65-F5344CB8AC3E}">
        <p14:creationId xmlns:p14="http://schemas.microsoft.com/office/powerpoint/2010/main" val="7878874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2012 Supervision Skills Breakdown</a:t>
            </a:r>
            <a:endParaRPr lang="en-US" dirty="0"/>
          </a:p>
        </p:txBody>
      </p:sp>
      <p:graphicFrame>
        <p:nvGraphicFramePr>
          <p:cNvPr id="4" name="Chart 3"/>
          <p:cNvGraphicFramePr/>
          <p:nvPr>
            <p:extLst>
              <p:ext uri="{D42A27DB-BD31-4B8C-83A1-F6EECF244321}">
                <p14:modId xmlns:p14="http://schemas.microsoft.com/office/powerpoint/2010/main" val="2042605392"/>
              </p:ext>
            </p:extLst>
          </p:nvPr>
        </p:nvGraphicFramePr>
        <p:xfrm>
          <a:off x="1322363" y="1252025"/>
          <a:ext cx="10241280" cy="5605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023371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2014 Supervision Skills Breakdown</a:t>
            </a:r>
            <a:endParaRPr lang="en-US" dirty="0"/>
          </a:p>
        </p:txBody>
      </p:sp>
      <p:graphicFrame>
        <p:nvGraphicFramePr>
          <p:cNvPr id="4" name="Chart 3"/>
          <p:cNvGraphicFramePr/>
          <p:nvPr>
            <p:extLst>
              <p:ext uri="{D42A27DB-BD31-4B8C-83A1-F6EECF244321}">
                <p14:modId xmlns:p14="http://schemas.microsoft.com/office/powerpoint/2010/main" val="2729257949"/>
              </p:ext>
            </p:extLst>
          </p:nvPr>
        </p:nvGraphicFramePr>
        <p:xfrm>
          <a:off x="1322363" y="1252025"/>
          <a:ext cx="10241280" cy="5605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669403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it </a:t>
            </a:r>
            <a:r>
              <a:rPr lang="en-US" dirty="0" smtClean="0"/>
              <a:t>Means</a:t>
            </a:r>
            <a:endParaRPr lang="en-US" dirty="0"/>
          </a:p>
        </p:txBody>
      </p:sp>
      <p:sp>
        <p:nvSpPr>
          <p:cNvPr id="3" name="Content Placeholder 2"/>
          <p:cNvSpPr>
            <a:spLocks noGrp="1"/>
          </p:cNvSpPr>
          <p:nvPr>
            <p:ph idx="1"/>
          </p:nvPr>
        </p:nvSpPr>
        <p:spPr/>
        <p:txBody>
          <a:bodyPr/>
          <a:lstStyle/>
          <a:p>
            <a:r>
              <a:rPr lang="en-US" dirty="0" smtClean="0"/>
              <a:t>79</a:t>
            </a:r>
            <a:r>
              <a:rPr lang="en-US" dirty="0" smtClean="0"/>
              <a:t>% </a:t>
            </a:r>
            <a:r>
              <a:rPr lang="en-US" dirty="0" smtClean="0"/>
              <a:t>felt that relationships were key to good supervision</a:t>
            </a:r>
          </a:p>
          <a:p>
            <a:r>
              <a:rPr lang="en-US" dirty="0" smtClean="0"/>
              <a:t>14</a:t>
            </a:r>
            <a:r>
              <a:rPr lang="en-US" dirty="0" smtClean="0"/>
              <a:t>% </a:t>
            </a:r>
            <a:r>
              <a:rPr lang="en-US" dirty="0" smtClean="0"/>
              <a:t>stated hard skills and detailed knowledge were the most important supervisory skill</a:t>
            </a:r>
          </a:p>
          <a:p>
            <a:r>
              <a:rPr lang="en-US" dirty="0"/>
              <a:t>7</a:t>
            </a:r>
            <a:r>
              <a:rPr lang="en-US" dirty="0" smtClean="0"/>
              <a:t>% </a:t>
            </a:r>
            <a:r>
              <a:rPr lang="en-US" dirty="0" smtClean="0"/>
              <a:t>stated that a broader theoretical approach was the best way to </a:t>
            </a:r>
            <a:r>
              <a:rPr lang="en-US" dirty="0" smtClean="0"/>
              <a:t>supervise</a:t>
            </a:r>
          </a:p>
          <a:p>
            <a:r>
              <a:rPr lang="en-US" dirty="0" smtClean="0"/>
              <a:t>What is the impact of relational supervision?</a:t>
            </a:r>
          </a:p>
          <a:p>
            <a:r>
              <a:rPr lang="en-US" dirty="0" smtClean="0"/>
              <a:t>Do supervisors have the time?</a:t>
            </a:r>
            <a:endParaRPr lang="en-US" dirty="0" smtClean="0"/>
          </a:p>
          <a:p>
            <a:endParaRPr lang="en-US" dirty="0" smtClean="0"/>
          </a:p>
          <a:p>
            <a:endParaRPr lang="en-US" dirty="0"/>
          </a:p>
        </p:txBody>
      </p:sp>
    </p:spTree>
    <p:extLst>
      <p:ext uri="{BB962C8B-B14F-4D97-AF65-F5344CB8AC3E}">
        <p14:creationId xmlns:p14="http://schemas.microsoft.com/office/powerpoint/2010/main" val="19430975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What Makes a Good Supervisor?</a:t>
            </a:r>
            <a:endParaRPr lang="en-US" dirty="0"/>
          </a:p>
        </p:txBody>
      </p:sp>
      <p:sp>
        <p:nvSpPr>
          <p:cNvPr id="3" name="Content Placeholder 2"/>
          <p:cNvSpPr>
            <a:spLocks noGrp="1"/>
          </p:cNvSpPr>
          <p:nvPr>
            <p:ph idx="1"/>
          </p:nvPr>
        </p:nvSpPr>
        <p:spPr/>
        <p:txBody>
          <a:bodyPr>
            <a:normAutofit/>
          </a:bodyPr>
          <a:lstStyle/>
          <a:p>
            <a:pPr>
              <a:buNone/>
            </a:pPr>
            <a:r>
              <a:rPr lang="en-US" dirty="0" smtClean="0"/>
              <a:t>	To do it [supervision] properly and adequately requires </a:t>
            </a:r>
            <a:r>
              <a:rPr lang="en-US" b="1" dirty="0" smtClean="0"/>
              <a:t>broad knowledge </a:t>
            </a:r>
            <a:r>
              <a:rPr lang="en-US" dirty="0" smtClean="0"/>
              <a:t>of the activities that are part of the functional area or areas for which one has responsibility, a </a:t>
            </a:r>
            <a:r>
              <a:rPr lang="en-US" b="1" dirty="0" smtClean="0"/>
              <a:t>detailed knowledge </a:t>
            </a:r>
            <a:r>
              <a:rPr lang="en-US" dirty="0" smtClean="0"/>
              <a:t>of the institution and both its formal and informal operational processes, </a:t>
            </a:r>
            <a:r>
              <a:rPr lang="en-US" b="1" dirty="0" smtClean="0"/>
              <a:t>a caring attitude, and well developed interpersonal relationship</a:t>
            </a:r>
            <a:r>
              <a:rPr lang="en-US" dirty="0" smtClean="0"/>
              <a:t> skills. </a:t>
            </a:r>
          </a:p>
          <a:p>
            <a:pPr>
              <a:buNone/>
            </a:pPr>
            <a:r>
              <a:rPr lang="en-US" dirty="0" smtClean="0"/>
              <a:t>			(Winston &amp; Creamer, 1997, </a:t>
            </a:r>
            <a:r>
              <a:rPr lang="en-US" dirty="0" err="1" smtClean="0"/>
              <a:t>p</a:t>
            </a:r>
            <a:r>
              <a:rPr lang="en-US" dirty="0" smtClean="0"/>
              <a:t>. 186)</a:t>
            </a:r>
          </a:p>
          <a:p>
            <a:endParaRPr lang="en-US" dirty="0"/>
          </a:p>
        </p:txBody>
      </p:sp>
    </p:spTree>
    <p:extLst>
      <p:ext uri="{BB962C8B-B14F-4D97-AF65-F5344CB8AC3E}">
        <p14:creationId xmlns:p14="http://schemas.microsoft.com/office/powerpoint/2010/main" val="20576271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234" y="244158"/>
            <a:ext cx="10889565" cy="1356042"/>
          </a:xfrm>
        </p:spPr>
        <p:txBody>
          <a:bodyPr>
            <a:noAutofit/>
          </a:bodyPr>
          <a:lstStyle/>
          <a:p>
            <a:r>
              <a:rPr lang="en-US" sz="3600" dirty="0"/>
              <a:t>Emerging </a:t>
            </a:r>
            <a:r>
              <a:rPr lang="en-US" sz="3600" dirty="0" smtClean="0"/>
              <a:t>Theme: Working </a:t>
            </a:r>
            <a:r>
              <a:rPr lang="en-US" sz="3600" dirty="0"/>
              <a:t>Through Transitional Shock</a:t>
            </a:r>
            <a:endParaRPr lang="en-US" sz="3600" dirty="0"/>
          </a:p>
        </p:txBody>
      </p:sp>
      <p:sp>
        <p:nvSpPr>
          <p:cNvPr id="3" name="Content Placeholder 2"/>
          <p:cNvSpPr>
            <a:spLocks noGrp="1"/>
          </p:cNvSpPr>
          <p:nvPr>
            <p:ph idx="1"/>
          </p:nvPr>
        </p:nvSpPr>
        <p:spPr>
          <a:xfrm>
            <a:off x="267286" y="1825625"/>
            <a:ext cx="11086514" cy="4786190"/>
          </a:xfrm>
        </p:spPr>
        <p:txBody>
          <a:bodyPr>
            <a:normAutofit/>
          </a:bodyPr>
          <a:lstStyle/>
          <a:p>
            <a:r>
              <a:rPr lang="en-US" sz="3200" dirty="0" smtClean="0"/>
              <a:t>If you experienced shock, how did you work through the shock?</a:t>
            </a:r>
          </a:p>
          <a:p>
            <a:pPr lvl="1"/>
            <a:r>
              <a:rPr lang="en-US" sz="2800" b="1" dirty="0" smtClean="0"/>
              <a:t>Friends/Colleagues: </a:t>
            </a:r>
            <a:r>
              <a:rPr lang="en-US" sz="2800" dirty="0" smtClean="0"/>
              <a:t>main support from external sources not including supervisor.  The support structure may be at current institution or outside.</a:t>
            </a:r>
          </a:p>
          <a:p>
            <a:pPr lvl="1"/>
            <a:r>
              <a:rPr lang="en-US" sz="2800" b="1" dirty="0" smtClean="0"/>
              <a:t>Self: </a:t>
            </a:r>
            <a:r>
              <a:rPr lang="en-US" sz="2800" dirty="0" smtClean="0"/>
              <a:t>trusted own abilities to stay the course, switched positions, or used spirituality and reasoning.</a:t>
            </a:r>
          </a:p>
          <a:p>
            <a:pPr lvl="1"/>
            <a:r>
              <a:rPr lang="en-US" sz="2800" b="1" dirty="0" smtClean="0"/>
              <a:t>Supervisor:</a:t>
            </a:r>
            <a:r>
              <a:rPr lang="en-US" sz="2800" dirty="0" smtClean="0"/>
              <a:t> Utilized supervisor in any way through difficult </a:t>
            </a:r>
            <a:r>
              <a:rPr lang="en-US" sz="2800" dirty="0" smtClean="0"/>
              <a:t>times</a:t>
            </a:r>
          </a:p>
          <a:p>
            <a:pPr lvl="1"/>
            <a:r>
              <a:rPr lang="en-US" sz="2800" b="1" dirty="0" smtClean="0"/>
              <a:t>Other (2014): </a:t>
            </a:r>
            <a:r>
              <a:rPr lang="en-US" sz="2800" dirty="0" smtClean="0"/>
              <a:t>Used other method-often therapy or resignation</a:t>
            </a:r>
          </a:p>
          <a:p>
            <a:pPr lvl="1"/>
            <a:r>
              <a:rPr lang="en-US" sz="2800" b="1" dirty="0" smtClean="0"/>
              <a:t>Did Not (2014):</a:t>
            </a:r>
            <a:r>
              <a:rPr lang="en-US" sz="2800" dirty="0" smtClean="0"/>
              <a:t> Has not attempted or worked through shock</a:t>
            </a:r>
            <a:endParaRPr lang="en-US" sz="2800" b="1" dirty="0"/>
          </a:p>
        </p:txBody>
      </p:sp>
    </p:spTree>
    <p:extLst>
      <p:ext uri="{BB962C8B-B14F-4D97-AF65-F5344CB8AC3E}">
        <p14:creationId xmlns:p14="http://schemas.microsoft.com/office/powerpoint/2010/main" val="30422170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8179"/>
            <a:ext cx="10515600" cy="985372"/>
          </a:xfrm>
        </p:spPr>
        <p:txBody>
          <a:bodyPr>
            <a:normAutofit/>
          </a:bodyPr>
          <a:lstStyle/>
          <a:p>
            <a:r>
              <a:rPr lang="en-US" dirty="0" smtClean="0"/>
              <a:t>Utilizing Friends/Colleagues Quotes</a:t>
            </a:r>
            <a:endParaRPr lang="en-US" dirty="0"/>
          </a:p>
        </p:txBody>
      </p:sp>
      <p:sp>
        <p:nvSpPr>
          <p:cNvPr id="3" name="Content Placeholder 2"/>
          <p:cNvSpPr>
            <a:spLocks noGrp="1"/>
          </p:cNvSpPr>
          <p:nvPr>
            <p:ph idx="1"/>
          </p:nvPr>
        </p:nvSpPr>
        <p:spPr>
          <a:xfrm>
            <a:off x="0" y="1153551"/>
            <a:ext cx="11353800" cy="5023412"/>
          </a:xfrm>
        </p:spPr>
        <p:txBody>
          <a:bodyPr>
            <a:normAutofit/>
          </a:bodyPr>
          <a:lstStyle/>
          <a:p>
            <a:r>
              <a:rPr lang="en-US" sz="2000" dirty="0" smtClean="0"/>
              <a:t>I had this feeling like I was way in over my head because I entered a role that was not very clearly defined, with a supervisor that was not around often. I was running this scholarship/retention program all by myself. I dealt with it by calling up my friends/colleagues from graduate school and working through tough situations with them. I just had to remain confident that I knew what I was doing, and when I didn't know what I was doing, I had to remind myself that I was just going off of all the information/experience I had at that point, and things can be done differently next time if need-be. It was a really stressful time. Then, about 8 months after I began in this position, I met someone with 20 years of Student Affairs experience who turned out to be a great mentor for me. Now, I am able to bounce ideas off of her, ask for her advice, and learn from her experience</a:t>
            </a:r>
            <a:r>
              <a:rPr lang="en-US" sz="2000" dirty="0" smtClean="0"/>
              <a:t>. (2012)</a:t>
            </a:r>
          </a:p>
          <a:p>
            <a:r>
              <a:rPr lang="en-US" sz="2000" dirty="0" smtClean="0"/>
              <a:t>“</a:t>
            </a:r>
            <a:r>
              <a:rPr lang="en-US" sz="2000" dirty="0" smtClean="0"/>
              <a:t>Talked about it with colleagues/friends from my graduate program. I made some great connections there, and I often bounce things off my circle of friends in the field. It's invaluable to have this support network - and my graduate program worked really hard to cultivate a culture so that these systems would thrive.” (2014)</a:t>
            </a:r>
            <a:endParaRPr lang="en-US" sz="2000" dirty="0" smtClean="0"/>
          </a:p>
          <a:p>
            <a:endParaRPr lang="en-US" dirty="0"/>
          </a:p>
        </p:txBody>
      </p:sp>
    </p:spTree>
    <p:extLst>
      <p:ext uri="{BB962C8B-B14F-4D97-AF65-F5344CB8AC3E}">
        <p14:creationId xmlns:p14="http://schemas.microsoft.com/office/powerpoint/2010/main" val="34861393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674" y="0"/>
            <a:ext cx="10515600" cy="1325563"/>
          </a:xfrm>
        </p:spPr>
        <p:txBody>
          <a:bodyPr/>
          <a:lstStyle/>
          <a:p>
            <a:pPr algn="ctr"/>
            <a:r>
              <a:rPr lang="en-US" dirty="0" smtClean="0"/>
              <a:t>Reliance on Self Quotes</a:t>
            </a:r>
            <a:endParaRPr lang="en-US" dirty="0"/>
          </a:p>
        </p:txBody>
      </p:sp>
      <p:sp>
        <p:nvSpPr>
          <p:cNvPr id="3" name="Content Placeholder 2"/>
          <p:cNvSpPr>
            <a:spLocks noGrp="1"/>
          </p:cNvSpPr>
          <p:nvPr>
            <p:ph idx="1"/>
          </p:nvPr>
        </p:nvSpPr>
        <p:spPr>
          <a:xfrm>
            <a:off x="-1" y="1012874"/>
            <a:ext cx="11859065" cy="5697415"/>
          </a:xfrm>
        </p:spPr>
        <p:txBody>
          <a:bodyPr>
            <a:normAutofit lnSpcReduction="10000"/>
          </a:bodyPr>
          <a:lstStyle/>
          <a:p>
            <a:r>
              <a:rPr lang="en-US" dirty="0" smtClean="0"/>
              <a:t>“I </a:t>
            </a:r>
            <a:r>
              <a:rPr lang="en-US" dirty="0" smtClean="0"/>
              <a:t>knew the office I was entering was managed in a very hierarchical manner, but it wasn't until I was in the office full-time that I knew just how much so. I've never been in a Student Affairs office that conducted in such a top-down approach. It can be disappointing at times, but I'm learning to work through it. I never thought my first job would be my dream job, and I'm ok with that</a:t>
            </a:r>
            <a:r>
              <a:rPr lang="en-US" dirty="0" smtClean="0"/>
              <a:t>.” (2012)</a:t>
            </a:r>
            <a:endParaRPr lang="en-US" dirty="0" smtClean="0"/>
          </a:p>
          <a:p>
            <a:r>
              <a:rPr lang="en-US" dirty="0" smtClean="0"/>
              <a:t>“Adjusted </a:t>
            </a:r>
            <a:r>
              <a:rPr lang="en-US" dirty="0" smtClean="0"/>
              <a:t>to the lower expectations of the full time position; I felt shock because I was given more support and people provided more experiences for me as a grad than as a full time </a:t>
            </a:r>
            <a:r>
              <a:rPr lang="en-US" dirty="0" smtClean="0"/>
              <a:t>professional” (2012)</a:t>
            </a:r>
          </a:p>
          <a:p>
            <a:r>
              <a:rPr lang="en-US" dirty="0"/>
              <a:t>“Yes. Really I've just gotten to understand my role better and that is really the only way to get through it. There are a lot of opportunities to mess up and understanding that as long as the job gets done without major issues, I can overcome the little things</a:t>
            </a:r>
            <a:r>
              <a:rPr lang="en-US" dirty="0" smtClean="0"/>
              <a:t>.” (2014)</a:t>
            </a:r>
            <a:endParaRPr lang="en-US" dirty="0"/>
          </a:p>
          <a:p>
            <a:r>
              <a:rPr lang="en-US" dirty="0"/>
              <a:t>“I took deep breaths, I asked lots of questions, and I kept reminding myself that this is what I worked so hard over the last two years for; "I can do this</a:t>
            </a:r>
            <a:r>
              <a:rPr lang="en-US" dirty="0" smtClean="0"/>
              <a:t>".” (2014)</a:t>
            </a:r>
            <a:endParaRPr lang="en-US" dirty="0"/>
          </a:p>
          <a:p>
            <a:endParaRPr lang="en-US" dirty="0" smtClean="0"/>
          </a:p>
          <a:p>
            <a:endParaRPr lang="en-US" dirty="0"/>
          </a:p>
        </p:txBody>
      </p:sp>
    </p:spTree>
    <p:extLst>
      <p:ext uri="{BB962C8B-B14F-4D97-AF65-F5344CB8AC3E}">
        <p14:creationId xmlns:p14="http://schemas.microsoft.com/office/powerpoint/2010/main" val="38811920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591" y="0"/>
            <a:ext cx="10515600" cy="860694"/>
          </a:xfrm>
        </p:spPr>
        <p:txBody>
          <a:bodyPr/>
          <a:lstStyle/>
          <a:p>
            <a:pPr algn="ctr"/>
            <a:r>
              <a:rPr lang="en-US" dirty="0" smtClean="0"/>
              <a:t>Supervisor Support Quotes</a:t>
            </a:r>
            <a:endParaRPr lang="en-US" dirty="0"/>
          </a:p>
        </p:txBody>
      </p:sp>
      <p:sp>
        <p:nvSpPr>
          <p:cNvPr id="3" name="Content Placeholder 2"/>
          <p:cNvSpPr>
            <a:spLocks noGrp="1"/>
          </p:cNvSpPr>
          <p:nvPr>
            <p:ph idx="1"/>
          </p:nvPr>
        </p:nvSpPr>
        <p:spPr>
          <a:xfrm>
            <a:off x="0" y="1266092"/>
            <a:ext cx="11353800" cy="4910871"/>
          </a:xfrm>
        </p:spPr>
        <p:txBody>
          <a:bodyPr>
            <a:normAutofit/>
          </a:bodyPr>
          <a:lstStyle/>
          <a:p>
            <a:r>
              <a:rPr lang="en-US" dirty="0" smtClean="0"/>
              <a:t> “</a:t>
            </a:r>
            <a:r>
              <a:rPr lang="en-US" dirty="0" smtClean="0"/>
              <a:t>I </a:t>
            </a:r>
            <a:r>
              <a:rPr lang="en-US" dirty="0"/>
              <a:t>talked a lot of my feelings, processes, and ideas out with my supervisor, who was a great reflective listener. The listening really helped me to process my own thoughts and come up with my own solutions probably eight or nine times out of every ten issues I had</a:t>
            </a:r>
            <a:r>
              <a:rPr lang="en-US" dirty="0" smtClean="0"/>
              <a:t>.” (2012)</a:t>
            </a:r>
          </a:p>
          <a:p>
            <a:r>
              <a:rPr lang="en-US" dirty="0" smtClean="0"/>
              <a:t>“</a:t>
            </a:r>
            <a:r>
              <a:rPr lang="en-US" dirty="0"/>
              <a:t>“I fortunately had a supervisor at the time who understood me and gave me room for error. She definitely held me accountable as needed (thus the shock at times), but she gave me the opportunity to learn from my mistakes</a:t>
            </a:r>
            <a:r>
              <a:rPr lang="en-US" dirty="0" smtClean="0"/>
              <a:t>.”</a:t>
            </a:r>
            <a:r>
              <a:rPr lang="en-US" dirty="0"/>
              <a:t> </a:t>
            </a:r>
            <a:r>
              <a:rPr lang="en-US" dirty="0" smtClean="0"/>
              <a:t>(2014)</a:t>
            </a:r>
            <a:endParaRPr lang="en-US" dirty="0"/>
          </a:p>
        </p:txBody>
      </p:sp>
    </p:spTree>
    <p:extLst>
      <p:ext uri="{BB962C8B-B14F-4D97-AF65-F5344CB8AC3E}">
        <p14:creationId xmlns:p14="http://schemas.microsoft.com/office/powerpoint/2010/main" val="11555608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591" y="0"/>
            <a:ext cx="10515600" cy="860694"/>
          </a:xfrm>
        </p:spPr>
        <p:txBody>
          <a:bodyPr/>
          <a:lstStyle/>
          <a:p>
            <a:pPr algn="ctr"/>
            <a:r>
              <a:rPr lang="en-US" dirty="0" smtClean="0"/>
              <a:t>Other Support </a:t>
            </a:r>
            <a:r>
              <a:rPr lang="en-US" dirty="0" smtClean="0"/>
              <a:t>Quotes</a:t>
            </a:r>
            <a:endParaRPr lang="en-US" dirty="0"/>
          </a:p>
        </p:txBody>
      </p:sp>
      <p:sp>
        <p:nvSpPr>
          <p:cNvPr id="3" name="Content Placeholder 2"/>
          <p:cNvSpPr>
            <a:spLocks noGrp="1"/>
          </p:cNvSpPr>
          <p:nvPr>
            <p:ph idx="1"/>
          </p:nvPr>
        </p:nvSpPr>
        <p:spPr>
          <a:xfrm>
            <a:off x="0" y="1266092"/>
            <a:ext cx="11353800" cy="4910871"/>
          </a:xfrm>
        </p:spPr>
        <p:txBody>
          <a:bodyPr>
            <a:normAutofit/>
          </a:bodyPr>
          <a:lstStyle/>
          <a:p>
            <a:r>
              <a:rPr lang="en-US" dirty="0" smtClean="0"/>
              <a:t> </a:t>
            </a:r>
            <a:r>
              <a:rPr lang="en-US" dirty="0"/>
              <a:t>“Intense training on research skills.  It was exhausting and very difficult emotionally to have such a steep learning curve</a:t>
            </a:r>
            <a:r>
              <a:rPr lang="en-US" dirty="0" smtClean="0"/>
              <a:t>.” (2014)</a:t>
            </a:r>
            <a:endParaRPr lang="en-US" dirty="0"/>
          </a:p>
          <a:p>
            <a:r>
              <a:rPr lang="en-US" dirty="0"/>
              <a:t>“With a lot of difficulty and therapy, and very little support from my supervisor</a:t>
            </a:r>
            <a:r>
              <a:rPr lang="en-US" dirty="0" smtClean="0"/>
              <a:t>” (2014)</a:t>
            </a:r>
            <a:endParaRPr lang="en-US" dirty="0"/>
          </a:p>
        </p:txBody>
      </p:sp>
    </p:spTree>
    <p:extLst>
      <p:ext uri="{BB962C8B-B14F-4D97-AF65-F5344CB8AC3E}">
        <p14:creationId xmlns:p14="http://schemas.microsoft.com/office/powerpoint/2010/main" val="9080517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591" y="0"/>
            <a:ext cx="10515600" cy="860694"/>
          </a:xfrm>
        </p:spPr>
        <p:txBody>
          <a:bodyPr/>
          <a:lstStyle/>
          <a:p>
            <a:pPr algn="ctr"/>
            <a:r>
              <a:rPr lang="en-US" dirty="0" smtClean="0"/>
              <a:t>Did Not Work Through Quotes</a:t>
            </a:r>
            <a:endParaRPr lang="en-US" dirty="0"/>
          </a:p>
        </p:txBody>
      </p:sp>
      <p:sp>
        <p:nvSpPr>
          <p:cNvPr id="3" name="Content Placeholder 2"/>
          <p:cNvSpPr>
            <a:spLocks noGrp="1"/>
          </p:cNvSpPr>
          <p:nvPr>
            <p:ph idx="1"/>
          </p:nvPr>
        </p:nvSpPr>
        <p:spPr>
          <a:xfrm>
            <a:off x="0" y="1266092"/>
            <a:ext cx="11353800" cy="4910871"/>
          </a:xfrm>
        </p:spPr>
        <p:txBody>
          <a:bodyPr>
            <a:normAutofit/>
          </a:bodyPr>
          <a:lstStyle/>
          <a:p>
            <a:r>
              <a:rPr lang="en-US" dirty="0" smtClean="0"/>
              <a:t> </a:t>
            </a:r>
            <a:r>
              <a:rPr lang="en-US" dirty="0"/>
              <a:t>“I guess I didn't - in the end I washed out of that profession</a:t>
            </a:r>
            <a:r>
              <a:rPr lang="en-US" dirty="0" smtClean="0"/>
              <a:t>…” (2014)</a:t>
            </a:r>
            <a:endParaRPr lang="en-US" dirty="0"/>
          </a:p>
          <a:p>
            <a:r>
              <a:rPr lang="en-US" dirty="0"/>
              <a:t>“Left the job after one year</a:t>
            </a:r>
            <a:r>
              <a:rPr lang="en-US" dirty="0" smtClean="0"/>
              <a:t>” (2014)</a:t>
            </a:r>
            <a:endParaRPr lang="en-US" dirty="0"/>
          </a:p>
          <a:p>
            <a:r>
              <a:rPr lang="en-US" dirty="0"/>
              <a:t>“I internalized a lot. However, I talked with many of my colleagues, friends and family to work through the discomfort. Although, that didn't really help. I eventually quit that position</a:t>
            </a:r>
            <a:r>
              <a:rPr lang="en-US" dirty="0" smtClean="0"/>
              <a:t>.” (2014)</a:t>
            </a:r>
            <a:endParaRPr lang="en-US" dirty="0"/>
          </a:p>
        </p:txBody>
      </p:sp>
    </p:spTree>
    <p:extLst>
      <p:ext uri="{BB962C8B-B14F-4D97-AF65-F5344CB8AC3E}">
        <p14:creationId xmlns:p14="http://schemas.microsoft.com/office/powerpoint/2010/main" val="2362858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Disconnect</a:t>
            </a:r>
            <a:endParaRPr lang="en-US" dirty="0"/>
          </a:p>
        </p:txBody>
      </p:sp>
      <p:sp>
        <p:nvSpPr>
          <p:cNvPr id="3" name="Content Placeholder 2"/>
          <p:cNvSpPr>
            <a:spLocks noGrp="1"/>
          </p:cNvSpPr>
          <p:nvPr>
            <p:ph idx="1"/>
          </p:nvPr>
        </p:nvSpPr>
        <p:spPr/>
        <p:txBody>
          <a:bodyPr/>
          <a:lstStyle/>
          <a:p>
            <a:pPr lvl="1"/>
            <a:r>
              <a:rPr lang="en-US" sz="3200" dirty="0" smtClean="0"/>
              <a:t>The </a:t>
            </a:r>
            <a:r>
              <a:rPr lang="en-US" sz="3200" dirty="0"/>
              <a:t>interview process</a:t>
            </a:r>
            <a:r>
              <a:rPr lang="en-US" sz="3200" dirty="0" smtClean="0"/>
              <a:t> </a:t>
            </a:r>
          </a:p>
          <a:p>
            <a:pPr lvl="2"/>
            <a:r>
              <a:rPr lang="en-US" sz="2800" dirty="0" smtClean="0"/>
              <a:t>What </a:t>
            </a:r>
            <a:r>
              <a:rPr lang="en-US" sz="2800" dirty="0"/>
              <a:t>makes a good </a:t>
            </a:r>
            <a:r>
              <a:rPr lang="en-US" sz="2800" dirty="0" smtClean="0"/>
              <a:t>candidate?</a:t>
            </a:r>
          </a:p>
          <a:p>
            <a:pPr lvl="2"/>
            <a:r>
              <a:rPr lang="en-US" sz="2800" dirty="0" smtClean="0"/>
              <a:t>How prepared are entry-level staff for jobs?</a:t>
            </a:r>
          </a:p>
          <a:p>
            <a:pPr lvl="2"/>
            <a:r>
              <a:rPr lang="en-US" sz="2800" dirty="0" smtClean="0"/>
              <a:t>What is the value of Academics?</a:t>
            </a:r>
          </a:p>
          <a:p>
            <a:pPr lvl="1"/>
            <a:r>
              <a:rPr lang="en-US" sz="3200" dirty="0" smtClean="0"/>
              <a:t>Personal </a:t>
            </a:r>
            <a:r>
              <a:rPr lang="en-US" sz="3200" dirty="0"/>
              <a:t>and</a:t>
            </a:r>
            <a:r>
              <a:rPr lang="en-US" sz="3200" dirty="0" smtClean="0"/>
              <a:t> professional life conflicts</a:t>
            </a:r>
          </a:p>
          <a:p>
            <a:pPr lvl="1"/>
            <a:r>
              <a:rPr lang="en-US" sz="3200" dirty="0" smtClean="0"/>
              <a:t>Differing expectations regarding professional development</a:t>
            </a:r>
          </a:p>
          <a:p>
            <a:pPr lvl="2"/>
            <a:r>
              <a:rPr lang="en-US" sz="2800" dirty="0" smtClean="0"/>
              <a:t>By new professionals</a:t>
            </a:r>
          </a:p>
          <a:p>
            <a:pPr lvl="2"/>
            <a:r>
              <a:rPr lang="en-US" sz="2800" dirty="0" smtClean="0"/>
              <a:t>By supervisors/seasoned professions</a:t>
            </a:r>
          </a:p>
          <a:p>
            <a:pPr lvl="1"/>
            <a:endParaRPr lang="en-US" dirty="0" smtClean="0"/>
          </a:p>
          <a:p>
            <a:endParaRPr lang="en-US" dirty="0"/>
          </a:p>
        </p:txBody>
      </p:sp>
    </p:spTree>
    <p:extLst>
      <p:ext uri="{BB962C8B-B14F-4D97-AF65-F5344CB8AC3E}">
        <p14:creationId xmlns:p14="http://schemas.microsoft.com/office/powerpoint/2010/main" val="18984785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997" y="0"/>
            <a:ext cx="10515600" cy="1325563"/>
          </a:xfrm>
        </p:spPr>
        <p:txBody>
          <a:bodyPr>
            <a:normAutofit/>
          </a:bodyPr>
          <a:lstStyle/>
          <a:p>
            <a:pPr algn="ctr"/>
            <a:r>
              <a:rPr lang="en-US" dirty="0" smtClean="0"/>
              <a:t>2012 Working </a:t>
            </a:r>
            <a:r>
              <a:rPr lang="en-US" dirty="0" smtClean="0"/>
              <a:t>Through Transitional Shock Breakdown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803869"/>
              </p:ext>
            </p:extLst>
          </p:nvPr>
        </p:nvGraphicFramePr>
        <p:xfrm>
          <a:off x="1237958" y="1167617"/>
          <a:ext cx="9537894" cy="55426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366469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132" y="0"/>
            <a:ext cx="10515600" cy="1325563"/>
          </a:xfrm>
        </p:spPr>
        <p:txBody>
          <a:bodyPr>
            <a:normAutofit/>
          </a:bodyPr>
          <a:lstStyle/>
          <a:p>
            <a:pPr algn="ctr"/>
            <a:r>
              <a:rPr lang="en-US" dirty="0" smtClean="0"/>
              <a:t>2014 Working </a:t>
            </a:r>
            <a:r>
              <a:rPr lang="en-US" dirty="0" smtClean="0"/>
              <a:t>Through Transitional Shock Breakdown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09579505"/>
              </p:ext>
            </p:extLst>
          </p:nvPr>
        </p:nvGraphicFramePr>
        <p:xfrm>
          <a:off x="824132" y="1153551"/>
          <a:ext cx="10106465" cy="57044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276123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it </a:t>
            </a:r>
            <a:r>
              <a:rPr lang="en-US" dirty="0" smtClean="0"/>
              <a:t>Means</a:t>
            </a:r>
            <a:endParaRPr lang="en-US" dirty="0"/>
          </a:p>
        </p:txBody>
      </p:sp>
      <p:sp>
        <p:nvSpPr>
          <p:cNvPr id="3" name="Content Placeholder 2"/>
          <p:cNvSpPr>
            <a:spLocks noGrp="1"/>
          </p:cNvSpPr>
          <p:nvPr>
            <p:ph idx="1"/>
          </p:nvPr>
        </p:nvSpPr>
        <p:spPr/>
        <p:txBody>
          <a:bodyPr/>
          <a:lstStyle/>
          <a:p>
            <a:r>
              <a:rPr lang="en-US" dirty="0" smtClean="0"/>
              <a:t>34% involved friends or colleagues</a:t>
            </a:r>
            <a:endParaRPr lang="en-US" dirty="0" smtClean="0"/>
          </a:p>
          <a:p>
            <a:r>
              <a:rPr lang="en-US" dirty="0" smtClean="0"/>
              <a:t>28% relied on self</a:t>
            </a:r>
            <a:endParaRPr lang="en-US" dirty="0" smtClean="0"/>
          </a:p>
          <a:p>
            <a:r>
              <a:rPr lang="en-US" dirty="0" smtClean="0"/>
              <a:t>14% utilized supervisor</a:t>
            </a:r>
          </a:p>
          <a:p>
            <a:r>
              <a:rPr lang="en-US" dirty="0" smtClean="0"/>
              <a:t>8% still in shock</a:t>
            </a:r>
          </a:p>
          <a:p>
            <a:r>
              <a:rPr lang="en-US" dirty="0" smtClean="0"/>
              <a:t>7% other means</a:t>
            </a:r>
            <a:endParaRPr lang="en-US" dirty="0" smtClean="0"/>
          </a:p>
          <a:p>
            <a:r>
              <a:rPr lang="en-US" dirty="0" smtClean="0"/>
              <a:t>More reliance on others than self</a:t>
            </a:r>
          </a:p>
          <a:p>
            <a:r>
              <a:rPr lang="en-US" dirty="0" smtClean="0"/>
              <a:t>Still little use of supervisor</a:t>
            </a:r>
            <a:endParaRPr lang="en-US" dirty="0" smtClean="0"/>
          </a:p>
          <a:p>
            <a:endParaRPr lang="en-US" dirty="0" smtClean="0"/>
          </a:p>
          <a:p>
            <a:endParaRPr lang="en-US" dirty="0"/>
          </a:p>
        </p:txBody>
      </p:sp>
    </p:spTree>
    <p:extLst>
      <p:ext uri="{BB962C8B-B14F-4D97-AF65-F5344CB8AC3E}">
        <p14:creationId xmlns:p14="http://schemas.microsoft.com/office/powerpoint/2010/main" val="21906493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234" y="244158"/>
            <a:ext cx="10889565" cy="1356042"/>
          </a:xfrm>
        </p:spPr>
        <p:txBody>
          <a:bodyPr>
            <a:noAutofit/>
          </a:bodyPr>
          <a:lstStyle/>
          <a:p>
            <a:pPr algn="ctr"/>
            <a:r>
              <a:rPr lang="en-US" sz="3600" dirty="0"/>
              <a:t>Emerging </a:t>
            </a:r>
            <a:r>
              <a:rPr lang="en-US" sz="3600" dirty="0" smtClean="0"/>
              <a:t>Theme: What Caused Shock</a:t>
            </a:r>
            <a:endParaRPr lang="en-US" sz="3600" dirty="0"/>
          </a:p>
        </p:txBody>
      </p:sp>
      <p:sp>
        <p:nvSpPr>
          <p:cNvPr id="3" name="Content Placeholder 2"/>
          <p:cNvSpPr>
            <a:spLocks noGrp="1"/>
          </p:cNvSpPr>
          <p:nvPr>
            <p:ph idx="1"/>
          </p:nvPr>
        </p:nvSpPr>
        <p:spPr>
          <a:xfrm>
            <a:off x="267286" y="1825625"/>
            <a:ext cx="11086514" cy="4786190"/>
          </a:xfrm>
        </p:spPr>
        <p:txBody>
          <a:bodyPr>
            <a:normAutofit/>
          </a:bodyPr>
          <a:lstStyle/>
          <a:p>
            <a:r>
              <a:rPr lang="en-US" sz="3200" dirty="0" smtClean="0"/>
              <a:t>If you experienced shock, </a:t>
            </a:r>
            <a:r>
              <a:rPr lang="en-US" sz="3200" dirty="0" smtClean="0"/>
              <a:t>what do you feel caused the shock?</a:t>
            </a:r>
            <a:endParaRPr lang="en-US" sz="3200" dirty="0" smtClean="0"/>
          </a:p>
          <a:p>
            <a:pPr lvl="1"/>
            <a:r>
              <a:rPr lang="en-US" sz="2800" b="1" dirty="0" smtClean="0"/>
              <a:t>Environment/Expectations: </a:t>
            </a:r>
            <a:r>
              <a:rPr lang="en-US" sz="2800" dirty="0" smtClean="0"/>
              <a:t>Campus culture, politics, expectations of others.</a:t>
            </a:r>
            <a:endParaRPr lang="en-US" sz="2800" dirty="0" smtClean="0"/>
          </a:p>
          <a:p>
            <a:pPr lvl="1"/>
            <a:r>
              <a:rPr lang="en-US" sz="2800" b="1" dirty="0" smtClean="0"/>
              <a:t>Not Prepared: </a:t>
            </a:r>
            <a:r>
              <a:rPr lang="en-US" sz="2800" dirty="0" smtClean="0"/>
              <a:t>Psychologically or specific skills.</a:t>
            </a:r>
            <a:endParaRPr lang="en-US" sz="2800" dirty="0" smtClean="0"/>
          </a:p>
          <a:p>
            <a:pPr lvl="1"/>
            <a:r>
              <a:rPr lang="en-US" sz="2800" b="1" dirty="0" smtClean="0"/>
              <a:t>Leadership Void:</a:t>
            </a:r>
            <a:r>
              <a:rPr lang="en-US" sz="2800" dirty="0" smtClean="0"/>
              <a:t> Lack of vision, structure, organization</a:t>
            </a:r>
          </a:p>
          <a:p>
            <a:pPr lvl="1"/>
            <a:r>
              <a:rPr lang="en-US" sz="2800" b="1" dirty="0" smtClean="0"/>
              <a:t>Nature of Position: </a:t>
            </a:r>
            <a:r>
              <a:rPr lang="en-US" sz="2800" dirty="0" smtClean="0"/>
              <a:t>Student affairs positions can be unpredictable and difficult to process.</a:t>
            </a:r>
            <a:endParaRPr lang="en-US" sz="2800" b="1" dirty="0"/>
          </a:p>
        </p:txBody>
      </p:sp>
    </p:spTree>
    <p:extLst>
      <p:ext uri="{BB962C8B-B14F-4D97-AF65-F5344CB8AC3E}">
        <p14:creationId xmlns:p14="http://schemas.microsoft.com/office/powerpoint/2010/main" val="40393318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591" y="0"/>
            <a:ext cx="10515600" cy="860694"/>
          </a:xfrm>
        </p:spPr>
        <p:txBody>
          <a:bodyPr/>
          <a:lstStyle/>
          <a:p>
            <a:pPr algn="ctr"/>
            <a:r>
              <a:rPr lang="en-US" dirty="0" smtClean="0"/>
              <a:t>Environment/Expectations Quotes</a:t>
            </a:r>
            <a:endParaRPr lang="en-US" dirty="0"/>
          </a:p>
        </p:txBody>
      </p:sp>
      <p:sp>
        <p:nvSpPr>
          <p:cNvPr id="3" name="Content Placeholder 2"/>
          <p:cNvSpPr>
            <a:spLocks noGrp="1"/>
          </p:cNvSpPr>
          <p:nvPr>
            <p:ph idx="1"/>
          </p:nvPr>
        </p:nvSpPr>
        <p:spPr>
          <a:xfrm>
            <a:off x="0" y="1266092"/>
            <a:ext cx="11353800" cy="4910871"/>
          </a:xfrm>
        </p:spPr>
        <p:txBody>
          <a:bodyPr>
            <a:normAutofit/>
          </a:bodyPr>
          <a:lstStyle/>
          <a:p>
            <a:r>
              <a:rPr lang="en-US" dirty="0" smtClean="0"/>
              <a:t>“Being </a:t>
            </a:r>
            <a:r>
              <a:rPr lang="en-US" dirty="0"/>
              <a:t>in a much larger professional office that doesn't explicitly use student success or development theories as guiding </a:t>
            </a:r>
            <a:r>
              <a:rPr lang="en-US" dirty="0" smtClean="0"/>
              <a:t>principals” (2014)</a:t>
            </a:r>
            <a:endParaRPr lang="en-US" dirty="0"/>
          </a:p>
          <a:p>
            <a:r>
              <a:rPr lang="en-US" dirty="0" smtClean="0"/>
              <a:t>“…</a:t>
            </a:r>
            <a:r>
              <a:rPr lang="en-US" dirty="0"/>
              <a:t>I felt isolated from others in the field. I came to a smaller town with a small staff (our office having 6 people in it and being the entirety of Student Life) and it was hard to make friends or to find a life outside of work</a:t>
            </a:r>
            <a:r>
              <a:rPr lang="en-US" dirty="0" smtClean="0"/>
              <a:t>.” (2014)</a:t>
            </a:r>
            <a:endParaRPr lang="en-US" dirty="0"/>
          </a:p>
        </p:txBody>
      </p:sp>
    </p:spTree>
    <p:extLst>
      <p:ext uri="{BB962C8B-B14F-4D97-AF65-F5344CB8AC3E}">
        <p14:creationId xmlns:p14="http://schemas.microsoft.com/office/powerpoint/2010/main" val="13141668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591" y="0"/>
            <a:ext cx="10515600" cy="860694"/>
          </a:xfrm>
        </p:spPr>
        <p:txBody>
          <a:bodyPr/>
          <a:lstStyle/>
          <a:p>
            <a:pPr algn="ctr"/>
            <a:r>
              <a:rPr lang="en-US" dirty="0" smtClean="0"/>
              <a:t>Not Prepared Quotes</a:t>
            </a:r>
            <a:endParaRPr lang="en-US" dirty="0"/>
          </a:p>
        </p:txBody>
      </p:sp>
      <p:sp>
        <p:nvSpPr>
          <p:cNvPr id="3" name="Content Placeholder 2"/>
          <p:cNvSpPr>
            <a:spLocks noGrp="1"/>
          </p:cNvSpPr>
          <p:nvPr>
            <p:ph idx="1"/>
          </p:nvPr>
        </p:nvSpPr>
        <p:spPr>
          <a:xfrm>
            <a:off x="0" y="1266092"/>
            <a:ext cx="11353800" cy="4910871"/>
          </a:xfrm>
        </p:spPr>
        <p:txBody>
          <a:bodyPr>
            <a:normAutofit/>
          </a:bodyPr>
          <a:lstStyle/>
          <a:p>
            <a:r>
              <a:rPr lang="en-US" dirty="0" smtClean="0"/>
              <a:t>“Everything </a:t>
            </a:r>
            <a:r>
              <a:rPr lang="en-US" dirty="0"/>
              <a:t>I learned in my MA program didn't help me in everyday professional </a:t>
            </a:r>
            <a:r>
              <a:rPr lang="en-US" dirty="0" smtClean="0"/>
              <a:t>life” (2014)</a:t>
            </a:r>
            <a:endParaRPr lang="en-US" dirty="0"/>
          </a:p>
          <a:p>
            <a:r>
              <a:rPr lang="en-US" dirty="0" smtClean="0"/>
              <a:t>“Lack </a:t>
            </a:r>
            <a:r>
              <a:rPr lang="en-US" dirty="0"/>
              <a:t>of understanding about the field. Yes, I had experience as a graduate student. Yes, I had taken coursework to prepare me. But, I still hadn’t lived in as a full-time professional. I probably had unrealistic expectations about what to expect</a:t>
            </a:r>
            <a:r>
              <a:rPr lang="en-US" dirty="0" smtClean="0"/>
              <a:t>.” (2014)</a:t>
            </a:r>
            <a:endParaRPr lang="en-US" dirty="0"/>
          </a:p>
          <a:p>
            <a:r>
              <a:rPr lang="en-US" dirty="0" smtClean="0"/>
              <a:t>“I </a:t>
            </a:r>
            <a:r>
              <a:rPr lang="en-US" dirty="0"/>
              <a:t>was very unsure of myself and my capabilities and whether I really belonged in the job that I had</a:t>
            </a:r>
            <a:r>
              <a:rPr lang="en-US" dirty="0" smtClean="0"/>
              <a:t>.” (2014)</a:t>
            </a:r>
            <a:endParaRPr lang="en-US" dirty="0"/>
          </a:p>
        </p:txBody>
      </p:sp>
    </p:spTree>
    <p:extLst>
      <p:ext uri="{BB962C8B-B14F-4D97-AF65-F5344CB8AC3E}">
        <p14:creationId xmlns:p14="http://schemas.microsoft.com/office/powerpoint/2010/main" val="24898212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591" y="0"/>
            <a:ext cx="10515600" cy="860694"/>
          </a:xfrm>
        </p:spPr>
        <p:txBody>
          <a:bodyPr/>
          <a:lstStyle/>
          <a:p>
            <a:pPr algn="ctr"/>
            <a:r>
              <a:rPr lang="en-US" dirty="0" smtClean="0"/>
              <a:t>Leadership Void Quotes</a:t>
            </a:r>
            <a:endParaRPr lang="en-US" dirty="0"/>
          </a:p>
        </p:txBody>
      </p:sp>
      <p:sp>
        <p:nvSpPr>
          <p:cNvPr id="3" name="Content Placeholder 2"/>
          <p:cNvSpPr>
            <a:spLocks noGrp="1"/>
          </p:cNvSpPr>
          <p:nvPr>
            <p:ph idx="1"/>
          </p:nvPr>
        </p:nvSpPr>
        <p:spPr>
          <a:xfrm>
            <a:off x="0" y="1266092"/>
            <a:ext cx="11353800" cy="4910871"/>
          </a:xfrm>
        </p:spPr>
        <p:txBody>
          <a:bodyPr>
            <a:normAutofit/>
          </a:bodyPr>
          <a:lstStyle/>
          <a:p>
            <a:r>
              <a:rPr lang="en-US" dirty="0" smtClean="0"/>
              <a:t>“Poor </a:t>
            </a:r>
            <a:r>
              <a:rPr lang="en-US" dirty="0"/>
              <a:t>organizational culture at my former employer, poor training program, unclear expectations, but above all a major difference in an unstructured GA position and a highly structured professional position</a:t>
            </a:r>
            <a:r>
              <a:rPr lang="en-US" dirty="0" smtClean="0"/>
              <a:t>.” (2014)</a:t>
            </a:r>
            <a:endParaRPr lang="en-US" dirty="0"/>
          </a:p>
          <a:p>
            <a:r>
              <a:rPr lang="en-US" dirty="0" smtClean="0"/>
              <a:t>“There </a:t>
            </a:r>
            <a:r>
              <a:rPr lang="en-US" dirty="0"/>
              <a:t>were several factors that caused that shock. First, poor training and support. Second, improper hiring practices. And last, a lack of clear vision, purpose and a plan for the department. If the department had these written out and understood then they would be able to hire people who are a true fit for the institution. I was not the right fit for that school and vice versa</a:t>
            </a:r>
            <a:r>
              <a:rPr lang="en-US" dirty="0" smtClean="0"/>
              <a:t>.” (2014)</a:t>
            </a:r>
            <a:endParaRPr lang="en-US" dirty="0"/>
          </a:p>
        </p:txBody>
      </p:sp>
    </p:spTree>
    <p:extLst>
      <p:ext uri="{BB962C8B-B14F-4D97-AF65-F5344CB8AC3E}">
        <p14:creationId xmlns:p14="http://schemas.microsoft.com/office/powerpoint/2010/main" val="18861990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591" y="0"/>
            <a:ext cx="10515600" cy="860694"/>
          </a:xfrm>
        </p:spPr>
        <p:txBody>
          <a:bodyPr/>
          <a:lstStyle/>
          <a:p>
            <a:pPr algn="ctr"/>
            <a:r>
              <a:rPr lang="en-US" dirty="0" smtClean="0"/>
              <a:t>Nature of Position Quotes</a:t>
            </a:r>
            <a:endParaRPr lang="en-US" dirty="0"/>
          </a:p>
        </p:txBody>
      </p:sp>
      <p:sp>
        <p:nvSpPr>
          <p:cNvPr id="3" name="Content Placeholder 2"/>
          <p:cNvSpPr>
            <a:spLocks noGrp="1"/>
          </p:cNvSpPr>
          <p:nvPr>
            <p:ph idx="1"/>
          </p:nvPr>
        </p:nvSpPr>
        <p:spPr>
          <a:xfrm>
            <a:off x="0" y="1266092"/>
            <a:ext cx="11353800" cy="4910871"/>
          </a:xfrm>
        </p:spPr>
        <p:txBody>
          <a:bodyPr>
            <a:normAutofit/>
          </a:bodyPr>
          <a:lstStyle/>
          <a:p>
            <a:r>
              <a:rPr lang="en-US" dirty="0" smtClean="0"/>
              <a:t>“We </a:t>
            </a:r>
            <a:r>
              <a:rPr lang="en-US" dirty="0"/>
              <a:t>can't always know what is going to happen. We can only purposefully prepare ourselves and hope we thought of most everything</a:t>
            </a:r>
            <a:r>
              <a:rPr lang="en-US" dirty="0" smtClean="0"/>
              <a:t>.” (2014)</a:t>
            </a:r>
            <a:endParaRPr lang="en-US" dirty="0"/>
          </a:p>
          <a:p>
            <a:r>
              <a:rPr lang="en-US" dirty="0" smtClean="0"/>
              <a:t>“Everything </a:t>
            </a:r>
            <a:r>
              <a:rPr lang="en-US" dirty="0"/>
              <a:t>was new and there was MUCH to learn with a need to learn it quickly...I had 250 residents about to arrive 2 weeks after I began the job</a:t>
            </a:r>
            <a:r>
              <a:rPr lang="en-US" dirty="0" smtClean="0"/>
              <a:t>.” (2014)</a:t>
            </a:r>
            <a:endParaRPr lang="en-US" dirty="0"/>
          </a:p>
        </p:txBody>
      </p:sp>
    </p:spTree>
    <p:extLst>
      <p:ext uri="{BB962C8B-B14F-4D97-AF65-F5344CB8AC3E}">
        <p14:creationId xmlns:p14="http://schemas.microsoft.com/office/powerpoint/2010/main" val="6487083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2014 What Caused Shock</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22722447"/>
              </p:ext>
            </p:extLst>
          </p:nvPr>
        </p:nvGraphicFramePr>
        <p:xfrm>
          <a:off x="1702190" y="1533378"/>
          <a:ext cx="8890781" cy="51206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986594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it </a:t>
            </a:r>
            <a:r>
              <a:rPr lang="en-US" dirty="0" smtClean="0"/>
              <a:t>Means</a:t>
            </a:r>
            <a:endParaRPr lang="en-US" dirty="0"/>
          </a:p>
        </p:txBody>
      </p:sp>
      <p:sp>
        <p:nvSpPr>
          <p:cNvPr id="3" name="Content Placeholder 2"/>
          <p:cNvSpPr>
            <a:spLocks noGrp="1"/>
          </p:cNvSpPr>
          <p:nvPr>
            <p:ph idx="1"/>
          </p:nvPr>
        </p:nvSpPr>
        <p:spPr/>
        <p:txBody>
          <a:bodyPr/>
          <a:lstStyle/>
          <a:p>
            <a:r>
              <a:rPr lang="en-US" dirty="0" smtClean="0"/>
              <a:t>36% shocked by environment/expectations</a:t>
            </a:r>
            <a:endParaRPr lang="en-US" dirty="0" smtClean="0"/>
          </a:p>
          <a:p>
            <a:r>
              <a:rPr lang="en-US" dirty="0" smtClean="0"/>
              <a:t>27% felt unprepared for position</a:t>
            </a:r>
            <a:endParaRPr lang="en-US" dirty="0" smtClean="0"/>
          </a:p>
          <a:p>
            <a:r>
              <a:rPr lang="en-US" dirty="0" smtClean="0"/>
              <a:t>15% suggested leadership contributed to shock</a:t>
            </a:r>
          </a:p>
          <a:p>
            <a:r>
              <a:rPr lang="en-US" dirty="0" smtClean="0"/>
              <a:t>11% shocked by the nature of position</a:t>
            </a:r>
          </a:p>
          <a:p>
            <a:r>
              <a:rPr lang="en-US" dirty="0" smtClean="0"/>
              <a:t>How is this connected to supervisor challenges?</a:t>
            </a:r>
          </a:p>
          <a:p>
            <a:r>
              <a:rPr lang="en-US" dirty="0" smtClean="0"/>
              <a:t>Can a new professional truly be prepared?</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400972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Developing Our </a:t>
            </a:r>
            <a:r>
              <a:rPr lang="en-US" dirty="0" smtClean="0"/>
              <a:t>Study (impact of 2012)</a:t>
            </a:r>
            <a:endParaRPr lang="en-US" dirty="0"/>
          </a:p>
        </p:txBody>
      </p:sp>
      <p:sp>
        <p:nvSpPr>
          <p:cNvPr id="3" name="Content Placeholder 2"/>
          <p:cNvSpPr>
            <a:spLocks noGrp="1"/>
          </p:cNvSpPr>
          <p:nvPr>
            <p:ph idx="1"/>
          </p:nvPr>
        </p:nvSpPr>
        <p:spPr/>
        <p:txBody>
          <a:bodyPr>
            <a:normAutofit/>
          </a:bodyPr>
          <a:lstStyle/>
          <a:p>
            <a:r>
              <a:rPr lang="en-US" dirty="0" smtClean="0"/>
              <a:t>What are new supervisees and supervisors of entry-level professionals thoughts and experiences regarding the topic of supervision?</a:t>
            </a:r>
          </a:p>
          <a:p>
            <a:r>
              <a:rPr lang="en-US" dirty="0" smtClean="0"/>
              <a:t>What causes shock for professionals in their first positions?  How do they resolve it?</a:t>
            </a:r>
            <a:endParaRPr lang="en-US" dirty="0" smtClean="0"/>
          </a:p>
          <a:p>
            <a:r>
              <a:rPr lang="en-US" dirty="0" smtClean="0"/>
              <a:t>What are the biggest supervisory challenges?</a:t>
            </a:r>
          </a:p>
          <a:p>
            <a:r>
              <a:rPr lang="en-US" dirty="0" smtClean="0"/>
              <a:t>How are supervisors being prepared?</a:t>
            </a:r>
          </a:p>
          <a:p>
            <a:r>
              <a:rPr lang="en-US" dirty="0" smtClean="0"/>
              <a:t>What is the impact of advanced degrees?</a:t>
            </a:r>
            <a:endParaRPr lang="en-US" dirty="0"/>
          </a:p>
        </p:txBody>
      </p:sp>
    </p:spTree>
    <p:extLst>
      <p:ext uri="{BB962C8B-B14F-4D97-AF65-F5344CB8AC3E}">
        <p14:creationId xmlns:p14="http://schemas.microsoft.com/office/powerpoint/2010/main" val="41327472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234" y="244158"/>
            <a:ext cx="10889565" cy="1356042"/>
          </a:xfrm>
        </p:spPr>
        <p:txBody>
          <a:bodyPr>
            <a:noAutofit/>
          </a:bodyPr>
          <a:lstStyle/>
          <a:p>
            <a:r>
              <a:rPr lang="en-US" sz="3600" dirty="0"/>
              <a:t>Emerging </a:t>
            </a:r>
            <a:r>
              <a:rPr lang="en-US" sz="3600" dirty="0" smtClean="0"/>
              <a:t>Theme: Value of Graduate Education</a:t>
            </a:r>
            <a:endParaRPr lang="en-US" sz="3600" dirty="0"/>
          </a:p>
        </p:txBody>
      </p:sp>
      <p:sp>
        <p:nvSpPr>
          <p:cNvPr id="3" name="Content Placeholder 2"/>
          <p:cNvSpPr>
            <a:spLocks noGrp="1"/>
          </p:cNvSpPr>
          <p:nvPr>
            <p:ph idx="1"/>
          </p:nvPr>
        </p:nvSpPr>
        <p:spPr>
          <a:xfrm>
            <a:off x="267286" y="1825625"/>
            <a:ext cx="11086514" cy="4786190"/>
          </a:xfrm>
        </p:spPr>
        <p:txBody>
          <a:bodyPr>
            <a:normAutofit/>
          </a:bodyPr>
          <a:lstStyle/>
          <a:p>
            <a:r>
              <a:rPr lang="en-US" sz="3200" dirty="0" smtClean="0"/>
              <a:t>Do you have a graduate degree? Did it prepare you?</a:t>
            </a:r>
            <a:endParaRPr lang="en-US" sz="3200" dirty="0" smtClean="0"/>
          </a:p>
          <a:p>
            <a:pPr lvl="1"/>
            <a:r>
              <a:rPr lang="en-US" sz="2800" b="1" dirty="0" smtClean="0"/>
              <a:t>Helpful: </a:t>
            </a:r>
            <a:r>
              <a:rPr lang="en-US" sz="2800" dirty="0" smtClean="0"/>
              <a:t>Overall comments suggested entirety of degree benefited participant in first position.</a:t>
            </a:r>
            <a:endParaRPr lang="en-US" sz="2800" dirty="0" smtClean="0"/>
          </a:p>
          <a:p>
            <a:pPr lvl="1"/>
            <a:r>
              <a:rPr lang="en-US" sz="2800" b="1" dirty="0" smtClean="0"/>
              <a:t>Unhelpful: </a:t>
            </a:r>
            <a:r>
              <a:rPr lang="en-US" sz="2800" dirty="0" smtClean="0"/>
              <a:t>Comments suggested the degree was not helpful or only partially helpful.</a:t>
            </a:r>
            <a:endParaRPr lang="en-US" sz="2800" dirty="0" smtClean="0"/>
          </a:p>
          <a:p>
            <a:pPr lvl="1"/>
            <a:r>
              <a:rPr lang="en-US" sz="2800" b="1" dirty="0" smtClean="0"/>
              <a:t>Assistantship:</a:t>
            </a:r>
            <a:r>
              <a:rPr lang="en-US" sz="2800" dirty="0" smtClean="0"/>
              <a:t> Comments suggested academic content was unhelpful but assistantship/practicum/internship experience was helpful</a:t>
            </a:r>
          </a:p>
          <a:p>
            <a:pPr lvl="1"/>
            <a:r>
              <a:rPr lang="en-US" sz="2800" b="1" dirty="0" smtClean="0"/>
              <a:t>No Degree: </a:t>
            </a:r>
            <a:r>
              <a:rPr lang="en-US" sz="2800" dirty="0" smtClean="0"/>
              <a:t>Participant either did not have an advanced degree, was in process, or began first position prior to attaining degree.</a:t>
            </a:r>
          </a:p>
        </p:txBody>
      </p:sp>
    </p:spTree>
    <p:extLst>
      <p:ext uri="{BB962C8B-B14F-4D97-AF65-F5344CB8AC3E}">
        <p14:creationId xmlns:p14="http://schemas.microsoft.com/office/powerpoint/2010/main" val="32763793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591" y="0"/>
            <a:ext cx="10515600" cy="860694"/>
          </a:xfrm>
        </p:spPr>
        <p:txBody>
          <a:bodyPr/>
          <a:lstStyle/>
          <a:p>
            <a:pPr algn="ctr"/>
            <a:r>
              <a:rPr lang="en-US" dirty="0" smtClean="0"/>
              <a:t>Helpful Quotes</a:t>
            </a:r>
            <a:endParaRPr lang="en-US" dirty="0"/>
          </a:p>
        </p:txBody>
      </p:sp>
      <p:sp>
        <p:nvSpPr>
          <p:cNvPr id="3" name="Content Placeholder 2"/>
          <p:cNvSpPr>
            <a:spLocks noGrp="1"/>
          </p:cNvSpPr>
          <p:nvPr>
            <p:ph idx="1"/>
          </p:nvPr>
        </p:nvSpPr>
        <p:spPr>
          <a:xfrm>
            <a:off x="0" y="1266092"/>
            <a:ext cx="11353800" cy="4910871"/>
          </a:xfrm>
        </p:spPr>
        <p:txBody>
          <a:bodyPr>
            <a:normAutofit/>
          </a:bodyPr>
          <a:lstStyle/>
          <a:p>
            <a:r>
              <a:rPr lang="en-US" dirty="0" smtClean="0"/>
              <a:t>“Y</a:t>
            </a:r>
            <a:r>
              <a:rPr lang="en-US" dirty="0" smtClean="0"/>
              <a:t>es, I do. I think the degree helped prepare me. I approached the job differently than my colleague who didn't have it. I think it helped me” (2014)</a:t>
            </a:r>
          </a:p>
          <a:p>
            <a:r>
              <a:rPr lang="en-US" dirty="0" smtClean="0"/>
              <a:t>“Yes and YES. The Student Development in Higher Education Counseling degree from X University is comprehensive--preparing professionals for EVERY aspect of being a new student affairs professional. I am proud to come from such a reputable, strong, and connected program as X University.” (2014)</a:t>
            </a:r>
          </a:p>
          <a:p>
            <a:r>
              <a:rPr lang="en-US" dirty="0" smtClean="0"/>
              <a:t>“Yes, extremely! My masters degree taught me why. I already knew the how, I just didn't understand the why. It also gave me a new lens to view things with.” (2014)</a:t>
            </a:r>
            <a:endParaRPr lang="en-US" dirty="0"/>
          </a:p>
        </p:txBody>
      </p:sp>
    </p:spTree>
    <p:extLst>
      <p:ext uri="{BB962C8B-B14F-4D97-AF65-F5344CB8AC3E}">
        <p14:creationId xmlns:p14="http://schemas.microsoft.com/office/powerpoint/2010/main" val="224404852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591" y="0"/>
            <a:ext cx="10515600" cy="860694"/>
          </a:xfrm>
        </p:spPr>
        <p:txBody>
          <a:bodyPr/>
          <a:lstStyle/>
          <a:p>
            <a:pPr algn="ctr"/>
            <a:r>
              <a:rPr lang="en-US" dirty="0" smtClean="0"/>
              <a:t>Unhelpful Quotes</a:t>
            </a:r>
            <a:endParaRPr lang="en-US" dirty="0"/>
          </a:p>
        </p:txBody>
      </p:sp>
      <p:sp>
        <p:nvSpPr>
          <p:cNvPr id="3" name="Content Placeholder 2"/>
          <p:cNvSpPr>
            <a:spLocks noGrp="1"/>
          </p:cNvSpPr>
          <p:nvPr>
            <p:ph idx="1"/>
          </p:nvPr>
        </p:nvSpPr>
        <p:spPr>
          <a:xfrm>
            <a:off x="0" y="1266092"/>
            <a:ext cx="11353800" cy="4910871"/>
          </a:xfrm>
        </p:spPr>
        <p:txBody>
          <a:bodyPr>
            <a:normAutofit/>
          </a:bodyPr>
          <a:lstStyle/>
          <a:p>
            <a:r>
              <a:rPr lang="en-US" dirty="0" smtClean="0"/>
              <a:t> </a:t>
            </a:r>
            <a:r>
              <a:rPr lang="en-US" dirty="0" smtClean="0"/>
              <a:t>“Yes. No, my program was taught by faculty who were never Student Affairs practitioners so they did little in the way of professional development. My internship and assistantship supervisors were hit or miss. I did have one great supervisor who is still a mentor and now that I think about it, has gotten me through not only that first position (at an institution on a different coast) but has been a sounding board all along” (2014)</a:t>
            </a:r>
          </a:p>
          <a:p>
            <a:r>
              <a:rPr lang="en-US" dirty="0" smtClean="0"/>
              <a:t>“Yes I have a graduate degree. I thought I was prepared for the job. My supervisor thought I was prepared for the job. Turns out we were both wrong. I managed to get the training I needed and keep my job, although it was touch and go for awhile.” (2014)</a:t>
            </a:r>
            <a:endParaRPr lang="en-US" dirty="0"/>
          </a:p>
        </p:txBody>
      </p:sp>
    </p:spTree>
    <p:extLst>
      <p:ext uri="{BB962C8B-B14F-4D97-AF65-F5344CB8AC3E}">
        <p14:creationId xmlns:p14="http://schemas.microsoft.com/office/powerpoint/2010/main" val="178764699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591" y="0"/>
            <a:ext cx="10515600" cy="860694"/>
          </a:xfrm>
        </p:spPr>
        <p:txBody>
          <a:bodyPr/>
          <a:lstStyle/>
          <a:p>
            <a:pPr algn="ctr"/>
            <a:r>
              <a:rPr lang="en-US" dirty="0" smtClean="0"/>
              <a:t>Assistantship Quotes</a:t>
            </a:r>
            <a:endParaRPr lang="en-US" dirty="0"/>
          </a:p>
        </p:txBody>
      </p:sp>
      <p:sp>
        <p:nvSpPr>
          <p:cNvPr id="3" name="Content Placeholder 2"/>
          <p:cNvSpPr>
            <a:spLocks noGrp="1"/>
          </p:cNvSpPr>
          <p:nvPr>
            <p:ph idx="1"/>
          </p:nvPr>
        </p:nvSpPr>
        <p:spPr>
          <a:xfrm>
            <a:off x="0" y="1266092"/>
            <a:ext cx="11353800" cy="4910871"/>
          </a:xfrm>
        </p:spPr>
        <p:txBody>
          <a:bodyPr>
            <a:normAutofit/>
          </a:bodyPr>
          <a:lstStyle/>
          <a:p>
            <a:r>
              <a:rPr lang="en-US" dirty="0" smtClean="0"/>
              <a:t> </a:t>
            </a:r>
            <a:r>
              <a:rPr lang="en-US" dirty="0" smtClean="0"/>
              <a:t>“I believe my degree did prepare me for my job but my assistantships and internships were my best tools for success. I am rarely asked to use theory, do research for papers, or do group presentations. Everyday I am using my precious hands-on experience from my assistantships and internships to improve the programs we have here.” (2014)</a:t>
            </a:r>
          </a:p>
          <a:p>
            <a:r>
              <a:rPr lang="en-US" dirty="0" smtClean="0"/>
              <a:t>“Yes - I think my GA helped prepare me but the grad program did not help.” (2014)</a:t>
            </a:r>
          </a:p>
          <a:p>
            <a:r>
              <a:rPr lang="en-US" dirty="0" smtClean="0"/>
              <a:t>“However, I was less prepared by the academic work I completed for my degree and more prepared by the graduate assistantship where I worked 20 hours per week.” (2014)</a:t>
            </a:r>
            <a:endParaRPr lang="en-US" dirty="0"/>
          </a:p>
        </p:txBody>
      </p:sp>
    </p:spTree>
    <p:extLst>
      <p:ext uri="{BB962C8B-B14F-4D97-AF65-F5344CB8AC3E}">
        <p14:creationId xmlns:p14="http://schemas.microsoft.com/office/powerpoint/2010/main" val="196569622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591" y="0"/>
            <a:ext cx="10515600" cy="860694"/>
          </a:xfrm>
        </p:spPr>
        <p:txBody>
          <a:bodyPr/>
          <a:lstStyle/>
          <a:p>
            <a:pPr algn="ctr"/>
            <a:r>
              <a:rPr lang="en-US" dirty="0" smtClean="0"/>
              <a:t>No Degree Quotes</a:t>
            </a:r>
            <a:endParaRPr lang="en-US" dirty="0"/>
          </a:p>
        </p:txBody>
      </p:sp>
      <p:sp>
        <p:nvSpPr>
          <p:cNvPr id="3" name="Content Placeholder 2"/>
          <p:cNvSpPr>
            <a:spLocks noGrp="1"/>
          </p:cNvSpPr>
          <p:nvPr>
            <p:ph idx="1"/>
          </p:nvPr>
        </p:nvSpPr>
        <p:spPr>
          <a:xfrm>
            <a:off x="0" y="1266092"/>
            <a:ext cx="11353800" cy="4910871"/>
          </a:xfrm>
        </p:spPr>
        <p:txBody>
          <a:bodyPr>
            <a:normAutofit/>
          </a:bodyPr>
          <a:lstStyle/>
          <a:p>
            <a:r>
              <a:rPr lang="en-US" dirty="0" smtClean="0"/>
              <a:t>“</a:t>
            </a:r>
            <a:r>
              <a:rPr lang="en-US" dirty="0" smtClean="0"/>
              <a:t>No graduate degree yet. However, what I have completed (1yr) has already started to assist me in many ways especially in confidence that what and how I operate is based on theories I never knew existed!” (2014)</a:t>
            </a:r>
          </a:p>
          <a:p>
            <a:r>
              <a:rPr lang="en-US" dirty="0" smtClean="0"/>
              <a:t>“I worked my first professional position in student affairs previous to receiving my graduate degree. I would say my three years of work experience (as an RD) prepared me for grad school.” (2014)</a:t>
            </a:r>
            <a:endParaRPr lang="en-US" dirty="0"/>
          </a:p>
        </p:txBody>
      </p:sp>
    </p:spTree>
    <p:extLst>
      <p:ext uri="{BB962C8B-B14F-4D97-AF65-F5344CB8AC3E}">
        <p14:creationId xmlns:p14="http://schemas.microsoft.com/office/powerpoint/2010/main" val="20228432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2014 Value of Graduate Education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36436487"/>
              </p:ext>
            </p:extLst>
          </p:nvPr>
        </p:nvGraphicFramePr>
        <p:xfrm>
          <a:off x="1702190" y="1533378"/>
          <a:ext cx="8890781" cy="51206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0836591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it </a:t>
            </a:r>
            <a:r>
              <a:rPr lang="en-US" dirty="0" smtClean="0"/>
              <a:t>Means</a:t>
            </a:r>
            <a:endParaRPr lang="en-US" dirty="0"/>
          </a:p>
        </p:txBody>
      </p:sp>
      <p:sp>
        <p:nvSpPr>
          <p:cNvPr id="3" name="Content Placeholder 2"/>
          <p:cNvSpPr>
            <a:spLocks noGrp="1"/>
          </p:cNvSpPr>
          <p:nvPr>
            <p:ph idx="1"/>
          </p:nvPr>
        </p:nvSpPr>
        <p:spPr/>
        <p:txBody>
          <a:bodyPr/>
          <a:lstStyle/>
          <a:p>
            <a:r>
              <a:rPr lang="en-US" dirty="0" smtClean="0"/>
              <a:t>55% degree is helpful</a:t>
            </a:r>
            <a:endParaRPr lang="en-US" dirty="0" smtClean="0"/>
          </a:p>
          <a:p>
            <a:r>
              <a:rPr lang="en-US" dirty="0" smtClean="0"/>
              <a:t>19% degree unhelpful</a:t>
            </a:r>
            <a:endParaRPr lang="en-US" dirty="0" smtClean="0"/>
          </a:p>
          <a:p>
            <a:r>
              <a:rPr lang="en-US" dirty="0" smtClean="0"/>
              <a:t>11% Assistantship/Internship more helpful</a:t>
            </a:r>
          </a:p>
          <a:p>
            <a:r>
              <a:rPr lang="en-US" dirty="0" smtClean="0"/>
              <a:t>15% no degree at start of career</a:t>
            </a:r>
          </a:p>
          <a:p>
            <a:r>
              <a:rPr lang="en-US" dirty="0" smtClean="0"/>
              <a:t>Is the percentage of helpful acceptable?</a:t>
            </a:r>
          </a:p>
          <a:p>
            <a:r>
              <a:rPr lang="en-US" dirty="0" smtClean="0"/>
              <a:t>The impact of those without advanced degrees?</a:t>
            </a:r>
          </a:p>
          <a:p>
            <a:r>
              <a:rPr lang="en-US" dirty="0" smtClean="0"/>
              <a:t>Unhelpful?</a:t>
            </a:r>
          </a:p>
          <a:p>
            <a:r>
              <a:rPr lang="en-US" dirty="0" smtClean="0"/>
              <a:t>What is the role of academics?</a:t>
            </a:r>
            <a:endParaRPr lang="en-US" dirty="0" smtClean="0"/>
          </a:p>
          <a:p>
            <a:endParaRPr lang="en-US" dirty="0" smtClean="0"/>
          </a:p>
          <a:p>
            <a:endParaRPr lang="en-US" dirty="0"/>
          </a:p>
        </p:txBody>
      </p:sp>
    </p:spTree>
    <p:extLst>
      <p:ext uri="{BB962C8B-B14F-4D97-AF65-F5344CB8AC3E}">
        <p14:creationId xmlns:p14="http://schemas.microsoft.com/office/powerpoint/2010/main" val="126377613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Summary of Major Findings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Roughly 79% of </a:t>
            </a:r>
            <a:r>
              <a:rPr lang="en-US" dirty="0" smtClean="0"/>
              <a:t>supervisors felt they were prepared for and had the confidence to actively pursue a supervisory </a:t>
            </a:r>
            <a:r>
              <a:rPr lang="en-US" dirty="0" smtClean="0"/>
              <a:t>without evidence to support the decision!</a:t>
            </a:r>
            <a:endParaRPr lang="en-US" dirty="0" smtClean="0"/>
          </a:p>
          <a:p>
            <a:r>
              <a:rPr lang="en-US" dirty="0" smtClean="0"/>
              <a:t>Navigating </a:t>
            </a:r>
            <a:r>
              <a:rPr lang="en-US" dirty="0" smtClean="0"/>
              <a:t>political/ethical and professional development </a:t>
            </a:r>
            <a:r>
              <a:rPr lang="en-US" dirty="0" smtClean="0"/>
              <a:t>issues </a:t>
            </a:r>
            <a:r>
              <a:rPr lang="en-US" dirty="0" smtClean="0"/>
              <a:t>remain </a:t>
            </a:r>
            <a:r>
              <a:rPr lang="en-US" dirty="0" smtClean="0"/>
              <a:t>the biggest challenges for supervisors/supervisees</a:t>
            </a:r>
            <a:r>
              <a:rPr lang="en-US" dirty="0" smtClean="0"/>
              <a:t>. Additional review suggests new professionals and supervisors are in agreement based on causes of shock.</a:t>
            </a:r>
            <a:endParaRPr lang="en-US" dirty="0" smtClean="0"/>
          </a:p>
          <a:p>
            <a:r>
              <a:rPr lang="en-US" dirty="0" smtClean="0"/>
              <a:t>Relational, administrative, and theoretical skills remain the most important attributes for strong supervision (same as described by </a:t>
            </a:r>
            <a:r>
              <a:rPr lang="en-US" dirty="0" smtClean="0"/>
              <a:t>Calhoun &amp; Nasser </a:t>
            </a:r>
            <a:r>
              <a:rPr lang="en-US" dirty="0" smtClean="0"/>
              <a:t>2013, </a:t>
            </a:r>
            <a:r>
              <a:rPr lang="en-US" dirty="0" smtClean="0"/>
              <a:t>Winston </a:t>
            </a:r>
            <a:r>
              <a:rPr lang="en-US" dirty="0" smtClean="0"/>
              <a:t>&amp; Creamer </a:t>
            </a:r>
            <a:r>
              <a:rPr lang="en-US" dirty="0" smtClean="0"/>
              <a:t>1997</a:t>
            </a:r>
            <a:r>
              <a:rPr lang="en-US" dirty="0" smtClean="0"/>
              <a:t>).</a:t>
            </a:r>
          </a:p>
          <a:p>
            <a:r>
              <a:rPr lang="en-US" dirty="0" smtClean="0"/>
              <a:t>79%</a:t>
            </a:r>
            <a:r>
              <a:rPr lang="en-US" dirty="0" smtClean="0">
                <a:solidFill>
                  <a:srgbClr val="FF0000"/>
                </a:solidFill>
              </a:rPr>
              <a:t> </a:t>
            </a:r>
            <a:r>
              <a:rPr lang="en-US" dirty="0" smtClean="0"/>
              <a:t>feel like relationships are most important aspect of supervision, yet only </a:t>
            </a:r>
            <a:r>
              <a:rPr lang="en-US" dirty="0" smtClean="0"/>
              <a:t>14% </a:t>
            </a:r>
            <a:r>
              <a:rPr lang="en-US" dirty="0" smtClean="0"/>
              <a:t>use their supervisors to work through transitions!  </a:t>
            </a:r>
          </a:p>
          <a:p>
            <a:endParaRPr lang="en-US" dirty="0"/>
          </a:p>
        </p:txBody>
      </p:sp>
    </p:spTree>
    <p:extLst>
      <p:ext uri="{BB962C8B-B14F-4D97-AF65-F5344CB8AC3E}">
        <p14:creationId xmlns:p14="http://schemas.microsoft.com/office/powerpoint/2010/main" val="155381731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 for You…</a:t>
            </a:r>
            <a:endParaRPr lang="en-US" dirty="0"/>
          </a:p>
        </p:txBody>
      </p:sp>
      <p:sp>
        <p:nvSpPr>
          <p:cNvPr id="3" name="Content Placeholder 2"/>
          <p:cNvSpPr>
            <a:spLocks noGrp="1"/>
          </p:cNvSpPr>
          <p:nvPr>
            <p:ph idx="1"/>
          </p:nvPr>
        </p:nvSpPr>
        <p:spPr/>
        <p:txBody>
          <a:bodyPr/>
          <a:lstStyle/>
          <a:p>
            <a:r>
              <a:rPr lang="en-US" dirty="0" smtClean="0"/>
              <a:t>Who do you think should be responsible for assisting with the development and preparation of future supervisors of entry-level professionals?</a:t>
            </a:r>
          </a:p>
          <a:p>
            <a:r>
              <a:rPr lang="en-US" dirty="0" smtClean="0"/>
              <a:t>How do we overcome the disconnect between supervisee and supervisor in expectations, communication, etc.?</a:t>
            </a:r>
          </a:p>
          <a:p>
            <a:r>
              <a:rPr lang="en-US" dirty="0" smtClean="0"/>
              <a:t>What processes have you seen or do you suggest?</a:t>
            </a:r>
          </a:p>
          <a:p>
            <a:endParaRPr lang="en-US" dirty="0"/>
          </a:p>
        </p:txBody>
      </p:sp>
    </p:spTree>
    <p:extLst>
      <p:ext uri="{BB962C8B-B14F-4D97-AF65-F5344CB8AC3E}">
        <p14:creationId xmlns:p14="http://schemas.microsoft.com/office/powerpoint/2010/main" val="77052467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lstStyle/>
          <a:p>
            <a:r>
              <a:rPr lang="en-US" dirty="0" smtClean="0"/>
              <a:t>For graduate preparation programs</a:t>
            </a:r>
          </a:p>
          <a:p>
            <a:r>
              <a:rPr lang="en-US" dirty="0" smtClean="0"/>
              <a:t>For supervisees (new professionals)</a:t>
            </a:r>
          </a:p>
          <a:p>
            <a:r>
              <a:rPr lang="en-US" dirty="0" smtClean="0"/>
              <a:t>For supervisors (seasoned professionals)</a:t>
            </a:r>
          </a:p>
          <a:p>
            <a:r>
              <a:rPr lang="en-US" dirty="0" smtClean="0"/>
              <a:t>For employers (institutions who hire new professionals)</a:t>
            </a:r>
          </a:p>
        </p:txBody>
      </p:sp>
    </p:spTree>
    <p:extLst>
      <p:ext uri="{BB962C8B-B14F-4D97-AF65-F5344CB8AC3E}">
        <p14:creationId xmlns:p14="http://schemas.microsoft.com/office/powerpoint/2010/main" val="1028681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Research Process</a:t>
            </a:r>
            <a:endParaRPr lang="en-US" dirty="0"/>
          </a:p>
        </p:txBody>
      </p:sp>
      <p:sp>
        <p:nvSpPr>
          <p:cNvPr id="3" name="Content Placeholder 2"/>
          <p:cNvSpPr>
            <a:spLocks noGrp="1"/>
          </p:cNvSpPr>
          <p:nvPr>
            <p:ph idx="1"/>
          </p:nvPr>
        </p:nvSpPr>
        <p:spPr>
          <a:xfrm>
            <a:off x="838201" y="1981199"/>
            <a:ext cx="11091202" cy="4757225"/>
          </a:xfrm>
        </p:spPr>
        <p:txBody>
          <a:bodyPr>
            <a:normAutofit/>
          </a:bodyPr>
          <a:lstStyle/>
          <a:p>
            <a:pPr lvl="1">
              <a:buNone/>
            </a:pPr>
            <a:endParaRPr lang="en-US" dirty="0" smtClean="0"/>
          </a:p>
          <a:p>
            <a:pPr lvl="1"/>
            <a:r>
              <a:rPr lang="en-US" sz="2800" dirty="0" smtClean="0"/>
              <a:t>Developed a short survey via </a:t>
            </a:r>
            <a:r>
              <a:rPr lang="en-US" sz="2800" dirty="0" err="1" smtClean="0"/>
              <a:t>SurveyMonkey</a:t>
            </a:r>
            <a:endParaRPr lang="en-US" sz="2800" dirty="0" smtClean="0"/>
          </a:p>
          <a:p>
            <a:pPr lvl="1"/>
            <a:r>
              <a:rPr lang="en-US" sz="2800" dirty="0" smtClean="0"/>
              <a:t>Utilized snowball sampling – sent out survey to list-</a:t>
            </a:r>
            <a:r>
              <a:rPr lang="en-US" sz="2800" dirty="0" err="1" smtClean="0"/>
              <a:t>servs</a:t>
            </a:r>
            <a:r>
              <a:rPr lang="en-US" sz="2800" dirty="0" smtClean="0"/>
              <a:t> and colleagues in hopes they would participate and pass along to others</a:t>
            </a:r>
          </a:p>
          <a:p>
            <a:pPr lvl="1"/>
            <a:r>
              <a:rPr lang="en-US" sz="2800" dirty="0" smtClean="0"/>
              <a:t>Allowed </a:t>
            </a:r>
            <a:r>
              <a:rPr lang="en-US" sz="2800" dirty="0" smtClean="0"/>
              <a:t>three-week </a:t>
            </a:r>
            <a:r>
              <a:rPr lang="en-US" sz="2800" dirty="0" smtClean="0"/>
              <a:t>turnaround (late February-early March</a:t>
            </a:r>
            <a:r>
              <a:rPr lang="en-US" sz="2800" dirty="0" smtClean="0"/>
              <a:t>)</a:t>
            </a:r>
          </a:p>
          <a:p>
            <a:pPr lvl="1"/>
            <a:r>
              <a:rPr lang="en-US" sz="2800" dirty="0" smtClean="0"/>
              <a:t>Each data set reviewed by multiple researchers</a:t>
            </a:r>
            <a:endParaRPr lang="en-US" sz="2800" dirty="0" smtClean="0"/>
          </a:p>
          <a:p>
            <a:endParaRPr lang="en-US" dirty="0"/>
          </a:p>
        </p:txBody>
      </p:sp>
    </p:spTree>
    <p:extLst>
      <p:ext uri="{BB962C8B-B14F-4D97-AF65-F5344CB8AC3E}">
        <p14:creationId xmlns:p14="http://schemas.microsoft.com/office/powerpoint/2010/main" val="316032258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Questions/Recommendations/Next </a:t>
            </a:r>
            <a:r>
              <a:rPr lang="en-US" dirty="0" smtClean="0"/>
              <a:t>Steps</a:t>
            </a:r>
            <a:endParaRPr lang="en-US" dirty="0"/>
          </a:p>
        </p:txBody>
      </p:sp>
      <p:sp>
        <p:nvSpPr>
          <p:cNvPr id="3" name="Content Placeholder 2"/>
          <p:cNvSpPr>
            <a:spLocks noGrp="1"/>
          </p:cNvSpPr>
          <p:nvPr>
            <p:ph idx="1"/>
          </p:nvPr>
        </p:nvSpPr>
        <p:spPr/>
        <p:txBody>
          <a:bodyPr/>
          <a:lstStyle/>
          <a:p>
            <a:r>
              <a:rPr lang="en-US" dirty="0" smtClean="0"/>
              <a:t>Additional data breakdown and review</a:t>
            </a:r>
          </a:p>
          <a:p>
            <a:r>
              <a:rPr lang="en-US" dirty="0" smtClean="0"/>
              <a:t>Secondary survey methods</a:t>
            </a:r>
          </a:p>
          <a:p>
            <a:r>
              <a:rPr lang="en-US" dirty="0" smtClean="0"/>
              <a:t>Future discussions and review</a:t>
            </a:r>
            <a:endParaRPr lang="en-US" dirty="0"/>
          </a:p>
        </p:txBody>
      </p:sp>
    </p:spTree>
    <p:extLst>
      <p:ext uri="{BB962C8B-B14F-4D97-AF65-F5344CB8AC3E}">
        <p14:creationId xmlns:p14="http://schemas.microsoft.com/office/powerpoint/2010/main" val="335109537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Selected References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Amey</a:t>
            </a:r>
            <a:r>
              <a:rPr lang="en-US" dirty="0" smtClean="0"/>
              <a:t>, M. J., &amp; </a:t>
            </a:r>
            <a:r>
              <a:rPr lang="en-US" dirty="0" err="1" smtClean="0"/>
              <a:t>Reesor</a:t>
            </a:r>
            <a:r>
              <a:rPr lang="en-US" dirty="0" smtClean="0"/>
              <a:t>, L. M. (2002). Beginning your journey: A guide for new professionals in student affairs. Washington, DC: National Association of Student Personnel Administrators. </a:t>
            </a:r>
          </a:p>
          <a:p>
            <a:r>
              <a:rPr lang="en-US" dirty="0" err="1" smtClean="0"/>
              <a:t>Herdlein</a:t>
            </a:r>
            <a:r>
              <a:rPr lang="en-US" dirty="0" smtClean="0"/>
              <a:t>, R. J. (2004). Survey of chief student affairs officers regarding relevance of graduate preparation of new professionals. NASPA Journal, 42(1), 51–71.</a:t>
            </a:r>
          </a:p>
          <a:p>
            <a:r>
              <a:rPr lang="en-US" dirty="0" err="1" smtClean="0"/>
              <a:t>Janosik</a:t>
            </a:r>
            <a:r>
              <a:rPr lang="en-US" dirty="0" smtClean="0"/>
              <a:t>, S. M., Creamer, D. G., </a:t>
            </a:r>
            <a:r>
              <a:rPr lang="en-US" dirty="0" err="1" smtClean="0"/>
              <a:t>Hirt</a:t>
            </a:r>
            <a:r>
              <a:rPr lang="en-US" dirty="0" smtClean="0"/>
              <a:t>, J. B., Winston, R. B., Jr., Saunders, S. A., &amp; Cooper, D. L. (2003). Supervising new professionals in student affairs: A guide for practitioners.  New York: Brunner </a:t>
            </a:r>
            <a:r>
              <a:rPr lang="en-US" dirty="0" err="1" smtClean="0"/>
              <a:t>Routledge</a:t>
            </a:r>
            <a:r>
              <a:rPr lang="en-US" dirty="0" smtClean="0"/>
              <a:t>.</a:t>
            </a:r>
          </a:p>
          <a:p>
            <a:r>
              <a:rPr lang="en-US" dirty="0" err="1" smtClean="0"/>
              <a:t>Kretovics</a:t>
            </a:r>
            <a:r>
              <a:rPr lang="en-US" dirty="0" smtClean="0"/>
              <a:t>, M. (2002). Entry level competencies: What student affairs administrators consider when screening candidates.  Journal of College Student Development, 43, 912–920.</a:t>
            </a:r>
          </a:p>
          <a:p>
            <a:r>
              <a:rPr lang="en-US" dirty="0" err="1" smtClean="0"/>
              <a:t>Kretovics</a:t>
            </a:r>
            <a:r>
              <a:rPr lang="en-US" dirty="0" smtClean="0"/>
              <a:t>, M. (2011). </a:t>
            </a:r>
            <a:r>
              <a:rPr lang="en-US" i="1" dirty="0" smtClean="0"/>
              <a:t>Business practices in higher education: A guide for today’s administrators.</a:t>
            </a:r>
            <a:r>
              <a:rPr lang="en-US" dirty="0" smtClean="0"/>
              <a:t> New York:  </a:t>
            </a:r>
            <a:r>
              <a:rPr lang="en-US" dirty="0" err="1" smtClean="0"/>
              <a:t>Routledge</a:t>
            </a:r>
            <a:r>
              <a:rPr lang="en-US" dirty="0" smtClean="0"/>
              <a:t>.</a:t>
            </a:r>
          </a:p>
          <a:p>
            <a:r>
              <a:rPr lang="en-US" dirty="0" err="1" smtClean="0"/>
              <a:t>Magolda</a:t>
            </a:r>
            <a:r>
              <a:rPr lang="en-US" dirty="0" smtClean="0"/>
              <a:t>, P. M., &amp; </a:t>
            </a:r>
            <a:r>
              <a:rPr lang="en-US" dirty="0" err="1" smtClean="0"/>
              <a:t>Carnaghi</a:t>
            </a:r>
            <a:r>
              <a:rPr lang="en-US" dirty="0" smtClean="0"/>
              <a:t>, J. E. (Eds.). (2004). Job one: Experiences of new professionals in student affairs. Lanham, MD: University Press of America.</a:t>
            </a:r>
          </a:p>
        </p:txBody>
      </p:sp>
    </p:spTree>
    <p:extLst>
      <p:ext uri="{BB962C8B-B14F-4D97-AF65-F5344CB8AC3E}">
        <p14:creationId xmlns:p14="http://schemas.microsoft.com/office/powerpoint/2010/main" val="155398342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Selected References</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Renn</a:t>
            </a:r>
            <a:r>
              <a:rPr lang="en-US" dirty="0" smtClean="0"/>
              <a:t>, K. A., &amp; Jessup-Anger, E. R. (2008). Preparing new professionals: Lessons for graduate preparation programs from the National Study of New Professionals in Student Affairs.</a:t>
            </a:r>
            <a:r>
              <a:rPr lang="en-US" i="1" dirty="0" smtClean="0"/>
              <a:t> Journal of College Student Development</a:t>
            </a:r>
            <a:r>
              <a:rPr lang="en-US" dirty="0" smtClean="0"/>
              <a:t>, </a:t>
            </a:r>
            <a:r>
              <a:rPr lang="en-US" i="1" dirty="0" smtClean="0"/>
              <a:t>49</a:t>
            </a:r>
            <a:r>
              <a:rPr lang="en-US" dirty="0" smtClean="0"/>
              <a:t> (4), 319-335.</a:t>
            </a:r>
          </a:p>
          <a:p>
            <a:r>
              <a:rPr lang="en-US" dirty="0" err="1" smtClean="0"/>
              <a:t>Renn</a:t>
            </a:r>
            <a:r>
              <a:rPr lang="en-US" dirty="0" smtClean="0"/>
              <a:t>, K. A., Jessup-Anger, E. R., &amp; Doyle, S. J. (2008, Fall). Top ten tips for new professionals from the National Study of New Professionals in Student Affairs. The Eighth Vector, newsletter of the ACPA Standing Committee for Graduate Students and New Professionals.</a:t>
            </a:r>
          </a:p>
          <a:p>
            <a:r>
              <a:rPr lang="en-US" dirty="0" err="1" smtClean="0"/>
              <a:t>Renn</a:t>
            </a:r>
            <a:r>
              <a:rPr lang="en-US" dirty="0" smtClean="0"/>
              <a:t>, K. A., &amp; Hodges, J. P. (2007). The first year on the job: Experiences of new professionals in student affairs. </a:t>
            </a:r>
            <a:r>
              <a:rPr lang="en-US" i="1" dirty="0" smtClean="0"/>
              <a:t>NASPA Journal, 42</a:t>
            </a:r>
            <a:r>
              <a:rPr lang="en-US" dirty="0" smtClean="0"/>
              <a:t> (2), 367-391.</a:t>
            </a:r>
          </a:p>
          <a:p>
            <a:r>
              <a:rPr lang="en-US" dirty="0" err="1" smtClean="0"/>
              <a:t>Reybold</a:t>
            </a:r>
            <a:r>
              <a:rPr lang="en-US" dirty="0" smtClean="0"/>
              <a:t>, L.E., </a:t>
            </a:r>
            <a:r>
              <a:rPr lang="en-US" dirty="0" err="1" smtClean="0"/>
              <a:t>Halx</a:t>
            </a:r>
            <a:r>
              <a:rPr lang="en-US" dirty="0" smtClean="0"/>
              <a:t>, M.D., &amp; Jimenez, A.L. (2008). Professional integrity in higher education: A study of administrative staff ethics in student affairs. </a:t>
            </a:r>
            <a:r>
              <a:rPr lang="en-US" i="1" dirty="0" smtClean="0"/>
              <a:t>Journal of College 	Student Development, 49</a:t>
            </a:r>
            <a:r>
              <a:rPr lang="en-US" dirty="0" smtClean="0"/>
              <a:t>, 110-124.</a:t>
            </a:r>
          </a:p>
          <a:p>
            <a:r>
              <a:rPr lang="en-US" dirty="0" smtClean="0"/>
              <a:t>Winston, R. B., Jr., &amp; Creamer, D. G. (1997). Improving staffing practices in student affairs. San Francisco: </a:t>
            </a:r>
            <a:r>
              <a:rPr lang="en-US" dirty="0" err="1" smtClean="0"/>
              <a:t>Jossey</a:t>
            </a:r>
            <a:r>
              <a:rPr lang="en-US" dirty="0" smtClean="0"/>
              <a:t>-Bass. </a:t>
            </a:r>
          </a:p>
          <a:p>
            <a:r>
              <a:rPr lang="en-US" dirty="0" err="1" smtClean="0"/>
              <a:t>Tull</a:t>
            </a:r>
            <a:r>
              <a:rPr lang="en-US" dirty="0" smtClean="0"/>
              <a:t>, A. (2006). Synergistic supervision, job satisfaction, and intention to turnover of new professionals in student affairs.  Journal of College Student Development, 47, 465–477.</a:t>
            </a:r>
          </a:p>
          <a:p>
            <a:endParaRPr lang="en-US" dirty="0" smtClean="0"/>
          </a:p>
          <a:p>
            <a:endParaRPr lang="en-US" dirty="0"/>
          </a:p>
        </p:txBody>
      </p:sp>
    </p:spTree>
    <p:extLst>
      <p:ext uri="{BB962C8B-B14F-4D97-AF65-F5344CB8AC3E}">
        <p14:creationId xmlns:p14="http://schemas.microsoft.com/office/powerpoint/2010/main" val="969567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070080" cy="1690689"/>
          </a:xfrm>
        </p:spPr>
        <p:txBody>
          <a:bodyPr>
            <a:normAutofit/>
          </a:bodyPr>
          <a:lstStyle/>
          <a:p>
            <a:pPr algn="ctr"/>
            <a:r>
              <a:rPr lang="en-US" dirty="0" smtClean="0"/>
              <a:t>Snapshot</a:t>
            </a:r>
            <a:br>
              <a:rPr lang="en-US" dirty="0" smtClean="0"/>
            </a:br>
            <a:r>
              <a:rPr lang="en-US" dirty="0" smtClean="0"/>
              <a:t>of Demographics </a:t>
            </a:r>
            <a:endParaRPr lang="en-US" dirty="0"/>
          </a:p>
        </p:txBody>
      </p:sp>
      <p:sp>
        <p:nvSpPr>
          <p:cNvPr id="3" name="Content Placeholder 2"/>
          <p:cNvSpPr>
            <a:spLocks noGrp="1"/>
          </p:cNvSpPr>
          <p:nvPr>
            <p:ph idx="1"/>
          </p:nvPr>
        </p:nvSpPr>
        <p:spPr/>
        <p:txBody>
          <a:bodyPr/>
          <a:lstStyle/>
          <a:p>
            <a:pPr lvl="1"/>
            <a:r>
              <a:rPr lang="en-US" sz="3200" dirty="0" smtClean="0"/>
              <a:t>365 </a:t>
            </a:r>
            <a:r>
              <a:rPr lang="en-US" sz="3200" dirty="0" smtClean="0"/>
              <a:t>Total Participants</a:t>
            </a:r>
            <a:endParaRPr lang="en-US" sz="3200" dirty="0"/>
          </a:p>
          <a:p>
            <a:pPr lvl="1"/>
            <a:r>
              <a:rPr lang="en-US" sz="3200" dirty="0" smtClean="0"/>
              <a:t>60.1% </a:t>
            </a:r>
            <a:r>
              <a:rPr lang="en-US" sz="3200" dirty="0"/>
              <a:t>Female</a:t>
            </a:r>
          </a:p>
          <a:p>
            <a:pPr lvl="1"/>
            <a:r>
              <a:rPr lang="en-US" sz="3200" dirty="0" smtClean="0"/>
              <a:t>59.5% </a:t>
            </a:r>
            <a:r>
              <a:rPr lang="en-US" sz="3200" dirty="0"/>
              <a:t>Public </a:t>
            </a:r>
            <a:r>
              <a:rPr lang="en-US" sz="3200" dirty="0" smtClean="0"/>
              <a:t>4-year</a:t>
            </a:r>
          </a:p>
          <a:p>
            <a:pPr lvl="1"/>
            <a:r>
              <a:rPr lang="en-US" sz="3200" dirty="0" smtClean="0"/>
              <a:t>29.9% 1-3 years post Master’s</a:t>
            </a:r>
            <a:endParaRPr lang="en-US" sz="3200" dirty="0"/>
          </a:p>
          <a:p>
            <a:pPr lvl="1"/>
            <a:r>
              <a:rPr lang="en-US" sz="3200" dirty="0" smtClean="0"/>
              <a:t>39.6% </a:t>
            </a:r>
            <a:r>
              <a:rPr lang="en-US" sz="3200" dirty="0"/>
              <a:t>ACPA only</a:t>
            </a:r>
          </a:p>
          <a:p>
            <a:pPr lvl="1"/>
            <a:r>
              <a:rPr lang="en-US" sz="3200" dirty="0" smtClean="0"/>
              <a:t>33% </a:t>
            </a:r>
            <a:r>
              <a:rPr lang="en-US" sz="3200" dirty="0"/>
              <a:t>Residence </a:t>
            </a:r>
            <a:r>
              <a:rPr lang="en-US" sz="3200" dirty="0" smtClean="0"/>
              <a:t>Life (largest functional area represented)</a:t>
            </a:r>
          </a:p>
          <a:p>
            <a:pPr lvl="1"/>
            <a:r>
              <a:rPr lang="en-US" sz="3200" dirty="0" smtClean="0"/>
              <a:t>32.8</a:t>
            </a:r>
            <a:r>
              <a:rPr lang="en-US" sz="3200" dirty="0" smtClean="0"/>
              <a:t>% </a:t>
            </a:r>
            <a:r>
              <a:rPr lang="en-US" sz="3200" dirty="0"/>
              <a:t>Supervise Student Staff Members</a:t>
            </a:r>
          </a:p>
          <a:p>
            <a:endParaRPr lang="en-US" dirty="0"/>
          </a:p>
        </p:txBody>
      </p:sp>
    </p:spTree>
    <p:extLst>
      <p:ext uri="{BB962C8B-B14F-4D97-AF65-F5344CB8AC3E}">
        <p14:creationId xmlns:p14="http://schemas.microsoft.com/office/powerpoint/2010/main" val="3724692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Data - Initial Thoughts</a:t>
            </a:r>
            <a:endParaRPr lang="en-US" dirty="0"/>
          </a:p>
        </p:txBody>
      </p:sp>
      <p:sp>
        <p:nvSpPr>
          <p:cNvPr id="3" name="Content Placeholder 2"/>
          <p:cNvSpPr>
            <a:spLocks noGrp="1"/>
          </p:cNvSpPr>
          <p:nvPr>
            <p:ph idx="1"/>
          </p:nvPr>
        </p:nvSpPr>
        <p:spPr>
          <a:xfrm>
            <a:off x="1905000" y="1676400"/>
            <a:ext cx="8458200" cy="4648200"/>
          </a:xfrm>
        </p:spPr>
        <p:txBody>
          <a:bodyPr>
            <a:normAutofit/>
          </a:bodyPr>
          <a:lstStyle/>
          <a:p>
            <a:pPr lvl="1"/>
            <a:r>
              <a:rPr lang="en-US" dirty="0" smtClean="0"/>
              <a:t>How we sorted and broke down experience and supervision </a:t>
            </a:r>
          </a:p>
          <a:p>
            <a:pPr lvl="1"/>
            <a:r>
              <a:rPr lang="en-US" dirty="0" smtClean="0"/>
              <a:t>71.5% </a:t>
            </a:r>
            <a:r>
              <a:rPr lang="en-US" dirty="0" smtClean="0"/>
              <a:t>indicated training not supplied by the institution.  A breakdown of other responses places this number slightly higher</a:t>
            </a:r>
          </a:p>
          <a:p>
            <a:pPr lvl="1"/>
            <a:r>
              <a:rPr lang="en-US" dirty="0" smtClean="0"/>
              <a:t>41.6% </a:t>
            </a:r>
            <a:r>
              <a:rPr lang="en-US" dirty="0" smtClean="0"/>
              <a:t>felt shock in transitioning to their first position</a:t>
            </a:r>
          </a:p>
          <a:p>
            <a:pPr lvl="1"/>
            <a:r>
              <a:rPr lang="en-US" dirty="0" smtClean="0"/>
              <a:t>Is there a difference in what makes a good supervisor?</a:t>
            </a:r>
          </a:p>
          <a:p>
            <a:pPr lvl="1"/>
            <a:r>
              <a:rPr lang="en-US" dirty="0" smtClean="0"/>
              <a:t>How we prepare ourselves.  Do we limit those we supervise by what we provide/don’t </a:t>
            </a:r>
            <a:r>
              <a:rPr lang="en-US" dirty="0" smtClean="0"/>
              <a:t>provide?</a:t>
            </a:r>
            <a:endParaRPr lang="en-US" dirty="0" smtClean="0"/>
          </a:p>
          <a:p>
            <a:pPr lvl="1"/>
            <a:r>
              <a:rPr lang="en-US" dirty="0" smtClean="0"/>
              <a:t>How are professionals impacted by Graduate experiences?</a:t>
            </a:r>
            <a:endParaRPr lang="en-US" dirty="0" smtClean="0"/>
          </a:p>
          <a:p>
            <a:endParaRPr lang="en-US" dirty="0"/>
          </a:p>
        </p:txBody>
      </p:sp>
    </p:spTree>
    <p:extLst>
      <p:ext uri="{BB962C8B-B14F-4D97-AF65-F5344CB8AC3E}">
        <p14:creationId xmlns:p14="http://schemas.microsoft.com/office/powerpoint/2010/main" val="618593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Themes</a:t>
            </a:r>
            <a:endParaRPr lang="en-US" dirty="0"/>
          </a:p>
        </p:txBody>
      </p:sp>
      <p:sp>
        <p:nvSpPr>
          <p:cNvPr id="3" name="Content Placeholder 2"/>
          <p:cNvSpPr>
            <a:spLocks noGrp="1"/>
          </p:cNvSpPr>
          <p:nvPr>
            <p:ph idx="1"/>
          </p:nvPr>
        </p:nvSpPr>
        <p:spPr>
          <a:xfrm>
            <a:off x="98475" y="1825624"/>
            <a:ext cx="11844996" cy="5032375"/>
          </a:xfrm>
        </p:spPr>
        <p:txBody>
          <a:bodyPr/>
          <a:lstStyle/>
          <a:p>
            <a:r>
              <a:rPr lang="en-US" dirty="0" smtClean="0"/>
              <a:t>After our initial analysis, themes emerged in </a:t>
            </a:r>
            <a:r>
              <a:rPr lang="en-US" dirty="0" smtClean="0"/>
              <a:t>6 </a:t>
            </a:r>
            <a:r>
              <a:rPr lang="en-US" dirty="0" smtClean="0"/>
              <a:t>major areas:</a:t>
            </a:r>
          </a:p>
          <a:p>
            <a:pPr lvl="1"/>
            <a:r>
              <a:rPr lang="en-US" dirty="0" smtClean="0"/>
              <a:t>Readiness for Supervisory </a:t>
            </a:r>
            <a:r>
              <a:rPr lang="en-US" dirty="0" smtClean="0"/>
              <a:t>Role (Repeated)</a:t>
            </a:r>
            <a:endParaRPr lang="en-US" dirty="0" smtClean="0"/>
          </a:p>
          <a:p>
            <a:pPr lvl="1"/>
            <a:r>
              <a:rPr lang="en-US" dirty="0" smtClean="0"/>
              <a:t>Challenges related to </a:t>
            </a:r>
            <a:r>
              <a:rPr lang="en-US" dirty="0" smtClean="0"/>
              <a:t>Supervision (Repeated)</a:t>
            </a:r>
          </a:p>
          <a:p>
            <a:pPr lvl="1"/>
            <a:r>
              <a:rPr lang="en-US" dirty="0" smtClean="0"/>
              <a:t>What </a:t>
            </a:r>
            <a:r>
              <a:rPr lang="en-US" dirty="0" smtClean="0"/>
              <a:t>Makes a Good </a:t>
            </a:r>
            <a:r>
              <a:rPr lang="en-US" dirty="0" smtClean="0"/>
              <a:t>Supervisor (Repeated)</a:t>
            </a:r>
            <a:endParaRPr lang="en-US" dirty="0" smtClean="0"/>
          </a:p>
          <a:p>
            <a:pPr lvl="1"/>
            <a:r>
              <a:rPr lang="en-US" dirty="0" smtClean="0"/>
              <a:t>Working Through Transitional </a:t>
            </a:r>
            <a:r>
              <a:rPr lang="en-US" dirty="0" smtClean="0"/>
              <a:t>Shock (Repeated)</a:t>
            </a:r>
          </a:p>
          <a:p>
            <a:pPr lvl="1"/>
            <a:r>
              <a:rPr lang="en-US" dirty="0" smtClean="0"/>
              <a:t>What Causes Shock</a:t>
            </a:r>
          </a:p>
          <a:p>
            <a:pPr lvl="1"/>
            <a:r>
              <a:rPr lang="en-US" dirty="0" smtClean="0"/>
              <a:t>Value of Graduate Education</a:t>
            </a:r>
            <a:endParaRPr lang="en-US" dirty="0" smtClean="0"/>
          </a:p>
          <a:p>
            <a:pPr lvl="1"/>
            <a:endParaRPr lang="en-US" dirty="0"/>
          </a:p>
        </p:txBody>
      </p:sp>
    </p:spTree>
    <p:extLst>
      <p:ext uri="{BB962C8B-B14F-4D97-AF65-F5344CB8AC3E}">
        <p14:creationId xmlns:p14="http://schemas.microsoft.com/office/powerpoint/2010/main" val="1079016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1707</TotalTime>
  <Words>4543</Words>
  <Application>Microsoft Office PowerPoint</Application>
  <PresentationFormat>Widescreen</PresentationFormat>
  <Paragraphs>294</Paragraphs>
  <Slides>62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62</vt:i4>
      </vt:variant>
    </vt:vector>
  </HeadingPairs>
  <TitlesOfParts>
    <vt:vector size="66" baseType="lpstr">
      <vt:lpstr>Arial</vt:lpstr>
      <vt:lpstr>Calibri</vt:lpstr>
      <vt:lpstr>Calibri Light</vt:lpstr>
      <vt:lpstr>Office Theme</vt:lpstr>
      <vt:lpstr>Re-Inventing Supervision: Bridging the Divide Between New Professionals and Supervisors  </vt:lpstr>
      <vt:lpstr>Outline</vt:lpstr>
      <vt:lpstr>Why Discuss Supervision? </vt:lpstr>
      <vt:lpstr>The Disconnect</vt:lpstr>
      <vt:lpstr>Developing Our Study (impact of 2012)</vt:lpstr>
      <vt:lpstr>Research Process</vt:lpstr>
      <vt:lpstr>Snapshot of Demographics </vt:lpstr>
      <vt:lpstr>The Data - Initial Thoughts</vt:lpstr>
      <vt:lpstr>Themes</vt:lpstr>
      <vt:lpstr>Emerging Themes:  Readiness for Supervisory Role </vt:lpstr>
      <vt:lpstr>Self-Aware Quotes</vt:lpstr>
      <vt:lpstr>External Quotes</vt:lpstr>
      <vt:lpstr>Leap of Faith Quotes</vt:lpstr>
      <vt:lpstr>Position Dictated Quotes</vt:lpstr>
      <vt:lpstr>2012 Readiness for Supervisory Role Breakdown </vt:lpstr>
      <vt:lpstr>2014 Readiness for Supervisory Role Breakdown </vt:lpstr>
      <vt:lpstr>What that means –  confidence and preparation</vt:lpstr>
      <vt:lpstr>Emerging Themes: Biggest Challenges in Supervision</vt:lpstr>
      <vt:lpstr>Politics and Ethics Quotes</vt:lpstr>
      <vt:lpstr>Professional Development Quotes</vt:lpstr>
      <vt:lpstr>Skill Based Quotes</vt:lpstr>
      <vt:lpstr>Supervisor Development Quotes</vt:lpstr>
      <vt:lpstr>2012 Biggest Challenges Breakdown</vt:lpstr>
      <vt:lpstr>2014 Biggest Challenges Breakdown</vt:lpstr>
      <vt:lpstr>What does this mean? </vt:lpstr>
      <vt:lpstr>Emerging Theme: Supervision Skills</vt:lpstr>
      <vt:lpstr>Relational Skills Quotes</vt:lpstr>
      <vt:lpstr>Skill Based Quotes</vt:lpstr>
      <vt:lpstr>Theoretical Quotes</vt:lpstr>
      <vt:lpstr>2012 Supervision Skills Breakdown</vt:lpstr>
      <vt:lpstr>2014 Supervision Skills Breakdown</vt:lpstr>
      <vt:lpstr>What it Means</vt:lpstr>
      <vt:lpstr>What Makes a Good Supervisor?</vt:lpstr>
      <vt:lpstr>Emerging Theme: Working Through Transitional Shock</vt:lpstr>
      <vt:lpstr>Utilizing Friends/Colleagues Quotes</vt:lpstr>
      <vt:lpstr>Reliance on Self Quotes</vt:lpstr>
      <vt:lpstr>Supervisor Support Quotes</vt:lpstr>
      <vt:lpstr>Other Support Quotes</vt:lpstr>
      <vt:lpstr>Did Not Work Through Quotes</vt:lpstr>
      <vt:lpstr>2012 Working Through Transitional Shock Breakdown</vt:lpstr>
      <vt:lpstr>2014 Working Through Transitional Shock Breakdown</vt:lpstr>
      <vt:lpstr>What it Means</vt:lpstr>
      <vt:lpstr>Emerging Theme: What Caused Shock</vt:lpstr>
      <vt:lpstr>Environment/Expectations Quotes</vt:lpstr>
      <vt:lpstr>Not Prepared Quotes</vt:lpstr>
      <vt:lpstr>Leadership Void Quotes</vt:lpstr>
      <vt:lpstr>Nature of Position Quotes</vt:lpstr>
      <vt:lpstr>2014 What Caused Shock</vt:lpstr>
      <vt:lpstr>What it Means</vt:lpstr>
      <vt:lpstr>Emerging Theme: Value of Graduate Education</vt:lpstr>
      <vt:lpstr>Helpful Quotes</vt:lpstr>
      <vt:lpstr>Unhelpful Quotes</vt:lpstr>
      <vt:lpstr>Assistantship Quotes</vt:lpstr>
      <vt:lpstr>No Degree Quotes</vt:lpstr>
      <vt:lpstr>2014 Value of Graduate Education</vt:lpstr>
      <vt:lpstr>What it Means</vt:lpstr>
      <vt:lpstr>Summary of Major Findings</vt:lpstr>
      <vt:lpstr>Thoughts for You…</vt:lpstr>
      <vt:lpstr>Implications</vt:lpstr>
      <vt:lpstr>Questions/Recommendations/Next Steps</vt:lpstr>
      <vt:lpstr>Selected References</vt:lpstr>
      <vt:lpstr>Selected References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Mitch Nasser</dc:creator>
  <cp:lastModifiedBy>Mitch Nasser</cp:lastModifiedBy>
  <cp:revision>41</cp:revision>
  <dcterms:created xsi:type="dcterms:W3CDTF">2014-03-29T21:22:10Z</dcterms:created>
  <dcterms:modified xsi:type="dcterms:W3CDTF">2014-03-31T01:49:58Z</dcterms:modified>
</cp:coreProperties>
</file>