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1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58" r:id="rId10"/>
    <p:sldId id="259" r:id="rId11"/>
    <p:sldId id="260" r:id="rId12"/>
    <p:sldId id="261" r:id="rId13"/>
    <p:sldId id="262" r:id="rId14"/>
    <p:sldId id="271" r:id="rId15"/>
    <p:sldId id="287" r:id="rId16"/>
    <p:sldId id="284" r:id="rId17"/>
    <p:sldId id="285" r:id="rId18"/>
    <p:sldId id="286" r:id="rId19"/>
    <p:sldId id="282" r:id="rId20"/>
    <p:sldId id="280" r:id="rId21"/>
    <p:sldId id="279" r:id="rId22"/>
    <p:sldId id="281" r:id="rId23"/>
    <p:sldId id="288" r:id="rId24"/>
    <p:sldId id="289" r:id="rId25"/>
    <p:sldId id="273" r:id="rId26"/>
    <p:sldId id="275" r:id="rId27"/>
    <p:sldId id="276" r:id="rId28"/>
    <p:sldId id="277" r:id="rId29"/>
    <p:sldId id="27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4" autoAdjust="0"/>
  </p:normalViewPr>
  <p:slideViewPr>
    <p:cSldViewPr>
      <p:cViewPr>
        <p:scale>
          <a:sx n="67" d="100"/>
          <a:sy n="67" d="100"/>
        </p:scale>
        <p:origin x="-2268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183FE-EB02-46F0-9E87-034D7EC08001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7988D-091B-46D3-A016-6A8580EA1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1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Originators:</a:t>
            </a:r>
          </a:p>
          <a:p>
            <a:endParaRPr lang="en-US" dirty="0" smtClean="0"/>
          </a:p>
          <a:p>
            <a:r>
              <a:rPr lang="en-US" dirty="0" smtClean="0"/>
              <a:t>Alexander </a:t>
            </a:r>
            <a:r>
              <a:rPr lang="en-US" dirty="0" err="1" smtClean="0"/>
              <a:t>Astin</a:t>
            </a:r>
            <a:endParaRPr lang="en-US" dirty="0" smtClean="0"/>
          </a:p>
          <a:p>
            <a:r>
              <a:rPr lang="en-US" dirty="0" smtClean="0"/>
              <a:t>Helen </a:t>
            </a:r>
            <a:r>
              <a:rPr lang="en-US" dirty="0" err="1" smtClean="0"/>
              <a:t>Astin</a:t>
            </a:r>
            <a:endParaRPr lang="en-US" dirty="0" smtClean="0"/>
          </a:p>
          <a:p>
            <a:r>
              <a:rPr lang="en-US" dirty="0" smtClean="0"/>
              <a:t>]Paul </a:t>
            </a:r>
            <a:r>
              <a:rPr lang="en-US" dirty="0" err="1" smtClean="0"/>
              <a:t>bloland</a:t>
            </a:r>
            <a:endParaRPr lang="en-US" dirty="0" smtClean="0"/>
          </a:p>
          <a:p>
            <a:r>
              <a:rPr lang="en-US" dirty="0" smtClean="0"/>
              <a:t>K. Patricia Cross</a:t>
            </a:r>
          </a:p>
          <a:p>
            <a:r>
              <a:rPr lang="en-US" dirty="0" smtClean="0"/>
              <a:t>James</a:t>
            </a:r>
            <a:r>
              <a:rPr lang="en-US" baseline="0" dirty="0" smtClean="0"/>
              <a:t> Hurst</a:t>
            </a:r>
          </a:p>
          <a:p>
            <a:r>
              <a:rPr lang="en-US" baseline="0" dirty="0" smtClean="0"/>
              <a:t>George </a:t>
            </a:r>
            <a:r>
              <a:rPr lang="en-US" baseline="0" dirty="0" err="1" smtClean="0"/>
              <a:t>Kuh</a:t>
            </a:r>
            <a:endParaRPr lang="en-US" baseline="0" dirty="0" smtClean="0"/>
          </a:p>
          <a:p>
            <a:r>
              <a:rPr lang="en-US" baseline="0" dirty="0" smtClean="0"/>
              <a:t>Theodore </a:t>
            </a:r>
            <a:r>
              <a:rPr lang="en-US" baseline="0" dirty="0" err="1" smtClean="0"/>
              <a:t>Marchese</a:t>
            </a:r>
            <a:endParaRPr lang="en-US" baseline="0" dirty="0" smtClean="0"/>
          </a:p>
          <a:p>
            <a:r>
              <a:rPr lang="en-US" baseline="0" dirty="0" smtClean="0"/>
              <a:t>Elizabeth </a:t>
            </a:r>
            <a:r>
              <a:rPr lang="en-US" baseline="0" dirty="0" err="1" smtClean="0"/>
              <a:t>Nuss</a:t>
            </a:r>
            <a:endParaRPr lang="en-US" baseline="0" dirty="0" smtClean="0"/>
          </a:p>
          <a:p>
            <a:r>
              <a:rPr lang="en-US" baseline="0" dirty="0" smtClean="0"/>
              <a:t>Ernest </a:t>
            </a:r>
            <a:r>
              <a:rPr lang="en-US" baseline="0" dirty="0" err="1" smtClean="0"/>
              <a:t>Pascarella</a:t>
            </a:r>
            <a:endParaRPr lang="en-US" baseline="0" dirty="0" smtClean="0"/>
          </a:p>
          <a:p>
            <a:r>
              <a:rPr lang="en-US" baseline="0" dirty="0" smtClean="0"/>
              <a:t>Anne Pruitt</a:t>
            </a:r>
          </a:p>
          <a:p>
            <a:r>
              <a:rPr lang="en-US" baseline="0" dirty="0" smtClean="0"/>
              <a:t>Michael Rooney</a:t>
            </a:r>
          </a:p>
          <a:p>
            <a:r>
              <a:rPr lang="en-US" baseline="0" dirty="0" smtClean="0"/>
              <a:t>Charles Schroeder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7988D-091B-46D3-A016-6A8580EA14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17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College 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7988D-091B-46D3-A016-6A8580EA14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23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Stats in Brief, U.S.</a:t>
            </a:r>
            <a:r>
              <a:rPr lang="en-US" baseline="0" dirty="0" smtClean="0"/>
              <a:t> Department of Education 2013, NCES 2014-011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7988D-091B-46D3-A016-6A8580EA14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17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7988D-091B-46D3-A016-6A8580EA14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34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aid decreases and students pay more, institutions have relied</a:t>
            </a:r>
            <a:r>
              <a:rPr lang="en-US" baseline="0" dirty="0" smtClean="0"/>
              <a:t> more on enrollment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7988D-091B-46D3-A016-6A8580EA14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1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C601A-C2F1-48E3-85CD-9A6D70DCBC4A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5D0C8B-4D20-4488-B47A-A97F114436A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601A-C2F1-48E3-85CD-9A6D70DCBC4A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0C8B-4D20-4488-B47A-A97F114436A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601A-C2F1-48E3-85CD-9A6D70DCBC4A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0C8B-4D20-4488-B47A-A97F114436A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601A-C2F1-48E3-85CD-9A6D70DCBC4A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0C8B-4D20-4488-B47A-A97F114436A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601A-C2F1-48E3-85CD-9A6D70DCBC4A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0C8B-4D20-4488-B47A-A97F114436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601A-C2F1-48E3-85CD-9A6D70DCBC4A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0C8B-4D20-4488-B47A-A97F114436A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601A-C2F1-48E3-85CD-9A6D70DCBC4A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0C8B-4D20-4488-B47A-A97F114436A3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601A-C2F1-48E3-85CD-9A6D70DCBC4A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0C8B-4D20-4488-B47A-A97F114436A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601A-C2F1-48E3-85CD-9A6D70DCBC4A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0C8B-4D20-4488-B47A-A97F11443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601A-C2F1-48E3-85CD-9A6D70DCBC4A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0C8B-4D20-4488-B47A-A97F11443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601A-C2F1-48E3-85CD-9A6D70DCBC4A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0C8B-4D20-4488-B47A-A97F11443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6CC601A-C2F1-48E3-85CD-9A6D70DCBC4A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75D0C8B-4D20-4488-B47A-A97F114436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524000"/>
            <a:ext cx="7175351" cy="17931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 Learning Imperative: More Imperative Today than 20 Years Ago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400" dirty="0" smtClean="0"/>
              <a:t>Andrew Beckett, University of Iowa</a:t>
            </a:r>
          </a:p>
          <a:p>
            <a:pPr algn="ctr"/>
            <a:r>
              <a:rPr lang="en-US" sz="1400" dirty="0" smtClean="0"/>
              <a:t>Susan </a:t>
            </a:r>
            <a:r>
              <a:rPr lang="en-US" sz="1400" dirty="0" err="1" smtClean="0"/>
              <a:t>Fanale</a:t>
            </a:r>
            <a:r>
              <a:rPr lang="en-US" sz="1400" dirty="0" smtClean="0"/>
              <a:t>, Saint Louis University</a:t>
            </a:r>
          </a:p>
          <a:p>
            <a:pPr algn="ctr"/>
            <a:r>
              <a:rPr lang="en-US" sz="1400" dirty="0" smtClean="0"/>
              <a:t>Kirsten Kennedy, University of South Carolina</a:t>
            </a:r>
          </a:p>
          <a:p>
            <a:pPr algn="ctr"/>
            <a:r>
              <a:rPr lang="en-US" sz="1400" dirty="0" smtClean="0"/>
              <a:t>John Purdie, Western Washington University</a:t>
            </a:r>
          </a:p>
          <a:p>
            <a:pPr algn="ctr"/>
            <a:r>
              <a:rPr lang="en-US" sz="1400" dirty="0" smtClean="0"/>
              <a:t>Kristen Temple, University of Missouri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4339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Dramatic Increase in Borrowing for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1992-93, 49% of graduates borrowed, with an average debt of $15,000 (2009 dollars)</a:t>
            </a:r>
          </a:p>
          <a:p>
            <a:endParaRPr lang="en-US" dirty="0" smtClean="0"/>
          </a:p>
          <a:p>
            <a:r>
              <a:rPr lang="en-US" dirty="0" smtClean="0"/>
              <a:t>In 2007-2008, 66% of graduates borrowed, with an average debt of $24,700 (2009 dollars)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3028937"/>
            <a:ext cx="3803650" cy="2298727"/>
          </a:xfrm>
        </p:spPr>
      </p:pic>
    </p:spTree>
    <p:extLst>
      <p:ext uri="{BB962C8B-B14F-4D97-AF65-F5344CB8AC3E}">
        <p14:creationId xmlns:p14="http://schemas.microsoft.com/office/powerpoint/2010/main" val="289565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Continued Calls for Reform &amp; Accountability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062" y="3111500"/>
            <a:ext cx="2143125" cy="2133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 </a:t>
            </a:r>
            <a:r>
              <a:rPr lang="en-US" dirty="0"/>
              <a:t>Child Left Behind (2001)</a:t>
            </a:r>
          </a:p>
          <a:p>
            <a:r>
              <a:rPr lang="en-US" dirty="0"/>
              <a:t>Spellings Commission (2006)</a:t>
            </a:r>
          </a:p>
          <a:p>
            <a:r>
              <a:rPr lang="en-US" dirty="0"/>
              <a:t>Voluntary System of Accountability (2008)</a:t>
            </a:r>
          </a:p>
          <a:p>
            <a:r>
              <a:rPr lang="en-US" dirty="0"/>
              <a:t>Various reforms by state</a:t>
            </a:r>
          </a:p>
          <a:p>
            <a:r>
              <a:rPr lang="en-US" dirty="0"/>
              <a:t>President Obama’s Proposal</a:t>
            </a:r>
          </a:p>
          <a:p>
            <a:pPr lvl="1"/>
            <a:r>
              <a:rPr lang="en-US" dirty="0"/>
              <a:t>Cost, value, and quality</a:t>
            </a:r>
          </a:p>
          <a:p>
            <a:r>
              <a:rPr lang="en-US" dirty="0"/>
              <a:t>Focus on assessment and learning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44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Institutional Focus on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Retaining current students</a:t>
            </a:r>
          </a:p>
          <a:p>
            <a:r>
              <a:rPr lang="en-US" dirty="0" smtClean="0"/>
              <a:t>Expanding international population</a:t>
            </a:r>
          </a:p>
          <a:p>
            <a:r>
              <a:rPr lang="en-US" dirty="0" smtClean="0"/>
              <a:t>Attracting more domestic students has led to the “Keeping up with the Jones’ effect”</a:t>
            </a:r>
          </a:p>
          <a:p>
            <a:pPr lvl="1"/>
            <a:r>
              <a:rPr lang="en-US" dirty="0" smtClean="0"/>
              <a:t>New residence halls</a:t>
            </a:r>
          </a:p>
          <a:p>
            <a:pPr lvl="1"/>
            <a:r>
              <a:rPr lang="en-US" dirty="0" smtClean="0"/>
              <a:t>New recreation facilities</a:t>
            </a:r>
          </a:p>
          <a:p>
            <a:pPr lvl="1"/>
            <a:r>
              <a:rPr lang="en-US" dirty="0" smtClean="0"/>
              <a:t>New student unions</a:t>
            </a:r>
          </a:p>
          <a:p>
            <a:pPr lvl="2"/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100" y="3097213"/>
            <a:ext cx="3619500" cy="2162175"/>
          </a:xfrm>
        </p:spPr>
      </p:pic>
    </p:spTree>
    <p:extLst>
      <p:ext uri="{BB962C8B-B14F-4D97-AF65-F5344CB8AC3E}">
        <p14:creationId xmlns:p14="http://schemas.microsoft.com/office/powerpoint/2010/main" val="77121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Factors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438400"/>
            <a:ext cx="3733800" cy="2983706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Focus </a:t>
            </a:r>
            <a:r>
              <a:rPr lang="en-US" dirty="0"/>
              <a:t>on legal issues and student safety</a:t>
            </a:r>
          </a:p>
          <a:p>
            <a:r>
              <a:rPr lang="en-US" dirty="0"/>
              <a:t>Competition from “For Profits,” third party vendors, off-campus housing, outsourcing</a:t>
            </a:r>
          </a:p>
          <a:p>
            <a:r>
              <a:rPr lang="en-US" dirty="0"/>
              <a:t>Online learning</a:t>
            </a:r>
          </a:p>
          <a:p>
            <a:r>
              <a:rPr lang="en-US" dirty="0"/>
              <a:t>Increased expectations from diverse constituents (governing boards, legislatures, parents)</a:t>
            </a:r>
          </a:p>
          <a:p>
            <a:r>
              <a:rPr lang="en-US" dirty="0"/>
              <a:t>Increased role of fundraising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20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Challenges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212" y="3054350"/>
            <a:ext cx="2028825" cy="2247900"/>
          </a:xfrm>
        </p:spPr>
      </p:pic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Doing more with less</a:t>
            </a:r>
          </a:p>
          <a:p>
            <a:r>
              <a:rPr lang="en-US" dirty="0" smtClean="0"/>
              <a:t>Still silo-</a:t>
            </a:r>
            <a:r>
              <a:rPr lang="en-US" dirty="0" err="1" smtClean="0"/>
              <a:t>ed</a:t>
            </a:r>
            <a:r>
              <a:rPr lang="en-US" dirty="0" smtClean="0"/>
              <a:t> organizations</a:t>
            </a:r>
          </a:p>
          <a:p>
            <a:r>
              <a:rPr lang="en-US" dirty="0" smtClean="0"/>
              <a:t>Influx of non traditional students utilizing on-line delivery methods</a:t>
            </a:r>
          </a:p>
          <a:p>
            <a:r>
              <a:rPr lang="en-US" dirty="0" smtClean="0"/>
              <a:t>Delta Cost </a:t>
            </a:r>
            <a:r>
              <a:rPr lang="en-US" dirty="0"/>
              <a:t>P</a:t>
            </a:r>
            <a:r>
              <a:rPr lang="en-US" dirty="0" smtClean="0"/>
              <a:t>roject</a:t>
            </a:r>
          </a:p>
          <a:p>
            <a:r>
              <a:rPr lang="en-US" dirty="0" smtClean="0"/>
              <a:t>Employability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2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3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changes have you seen in our work during your student affairs tenure?</a:t>
            </a:r>
          </a:p>
          <a:p>
            <a:pPr lvl="1"/>
            <a:r>
              <a:rPr lang="en-US" dirty="0"/>
              <a:t>Complements institutional mission</a:t>
            </a:r>
          </a:p>
          <a:p>
            <a:pPr lvl="1"/>
            <a:r>
              <a:rPr lang="en-US" dirty="0"/>
              <a:t>Resources</a:t>
            </a:r>
          </a:p>
          <a:p>
            <a:pPr lvl="1"/>
            <a:r>
              <a:rPr lang="en-US" dirty="0"/>
              <a:t>Collaboration</a:t>
            </a:r>
          </a:p>
          <a:p>
            <a:pPr lvl="1"/>
            <a:r>
              <a:rPr lang="en-US" dirty="0"/>
              <a:t>Experts on students</a:t>
            </a:r>
          </a:p>
          <a:p>
            <a:pPr lvl="1"/>
            <a:r>
              <a:rPr lang="en-US" dirty="0"/>
              <a:t>Promising </a:t>
            </a:r>
            <a:r>
              <a:rPr lang="en-US" dirty="0" smtClean="0"/>
              <a:t>practices/assessment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did the profession respond to the SLI?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400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you know what students your institution is recruiting and what those students might need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/>
              <a:t>What tools are you using that are no longer relevant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Do we need to reinvent our work?  Why or why not?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How may we reinvent our work to meet the needs of tomorrow’s students?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3373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issues are you dealing with on your campus?</a:t>
            </a:r>
          </a:p>
          <a:p>
            <a:endParaRPr lang="en-US" dirty="0" smtClean="0"/>
          </a:p>
          <a:p>
            <a:r>
              <a:rPr lang="en-US" dirty="0" smtClean="0"/>
              <a:t>How are they different from your colleagues?</a:t>
            </a:r>
          </a:p>
          <a:p>
            <a:endParaRPr lang="en-US" dirty="0" smtClean="0"/>
          </a:p>
          <a:p>
            <a:r>
              <a:rPr lang="en-US" dirty="0" smtClean="0"/>
              <a:t>Why might the issues be different from your colleagues?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are the barriers that prevent us from focusing on learning and development?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308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parts of the SLI remain relevant?</a:t>
            </a:r>
          </a:p>
          <a:p>
            <a:r>
              <a:rPr lang="en-US" dirty="0" smtClean="0"/>
              <a:t>Which parts are obsolete?</a:t>
            </a:r>
          </a:p>
          <a:p>
            <a:r>
              <a:rPr lang="en-US" dirty="0" smtClean="0"/>
              <a:t>Given the current environment, what would you add?</a:t>
            </a:r>
          </a:p>
          <a:p>
            <a:endParaRPr lang="en-US" dirty="0"/>
          </a:p>
          <a:p>
            <a:pPr lvl="2"/>
            <a:r>
              <a:rPr lang="en-US" dirty="0" smtClean="0"/>
              <a:t>Complements institutional mission</a:t>
            </a:r>
          </a:p>
          <a:p>
            <a:pPr lvl="2"/>
            <a:r>
              <a:rPr lang="en-US" dirty="0" smtClean="0"/>
              <a:t>Resources</a:t>
            </a:r>
          </a:p>
          <a:p>
            <a:pPr lvl="2"/>
            <a:r>
              <a:rPr lang="en-US" dirty="0" smtClean="0"/>
              <a:t>Collaboration</a:t>
            </a:r>
          </a:p>
          <a:p>
            <a:pPr lvl="2"/>
            <a:r>
              <a:rPr lang="en-US" dirty="0" smtClean="0"/>
              <a:t>Experts on students</a:t>
            </a:r>
          </a:p>
          <a:p>
            <a:pPr lvl="2"/>
            <a:r>
              <a:rPr lang="en-US" dirty="0" smtClean="0"/>
              <a:t>Promising practices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4000" dirty="0" smtClean="0"/>
              <a:t>Given the changes over the last 20 years…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8956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522" y="2805713"/>
            <a:ext cx="5410956" cy="276263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 Years of the SLI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1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Size Does Not Fit All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1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Size Does Not Fit All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Traditional</a:t>
            </a:r>
          </a:p>
          <a:p>
            <a:endParaRPr lang="en-US" dirty="0" smtClean="0"/>
          </a:p>
          <a:p>
            <a:pPr lvl="1"/>
            <a:r>
              <a:rPr lang="en-US" u="sng" dirty="0" smtClean="0"/>
              <a:t>Out-of-classroom-Centered</a:t>
            </a:r>
          </a:p>
          <a:p>
            <a:pPr lvl="2"/>
            <a:r>
              <a:rPr lang="en-US" dirty="0" smtClean="0"/>
              <a:t>Extra Curricular</a:t>
            </a:r>
          </a:p>
          <a:p>
            <a:pPr lvl="2"/>
            <a:r>
              <a:rPr lang="en-US" dirty="0" smtClean="0"/>
              <a:t>Co-Curricular</a:t>
            </a:r>
          </a:p>
          <a:p>
            <a:pPr lvl="2"/>
            <a:endParaRPr lang="en-US" dirty="0" smtClean="0"/>
          </a:p>
          <a:p>
            <a:pPr lvl="1"/>
            <a:r>
              <a:rPr lang="en-US" u="sng" dirty="0" smtClean="0"/>
              <a:t>Administrative-Centered</a:t>
            </a:r>
          </a:p>
          <a:p>
            <a:pPr lvl="2"/>
            <a:r>
              <a:rPr lang="en-US" dirty="0" smtClean="0"/>
              <a:t>Functional Silos</a:t>
            </a:r>
          </a:p>
          <a:p>
            <a:pPr lvl="2"/>
            <a:r>
              <a:rPr lang="en-US" dirty="0" smtClean="0"/>
              <a:t>Student Services</a:t>
            </a:r>
          </a:p>
          <a:p>
            <a:pPr lvl="2"/>
            <a:endParaRPr lang="en-US" dirty="0" smtClean="0"/>
          </a:p>
          <a:p>
            <a:pPr lvl="1"/>
            <a:r>
              <a:rPr lang="en-US" u="sng" dirty="0" smtClean="0"/>
              <a:t>Learning-Centered</a:t>
            </a:r>
          </a:p>
          <a:p>
            <a:pPr lvl="2"/>
            <a:r>
              <a:rPr lang="en-US" dirty="0" smtClean="0"/>
              <a:t>Competitive and Adversarial</a:t>
            </a:r>
          </a:p>
          <a:p>
            <a:pPr lvl="2"/>
            <a:r>
              <a:rPr lang="en-US" dirty="0" smtClean="0"/>
              <a:t>Seamless Learning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From Manning, </a:t>
            </a:r>
            <a:r>
              <a:rPr lang="en-US" dirty="0" err="1" smtClean="0"/>
              <a:t>Kinzie</a:t>
            </a:r>
            <a:r>
              <a:rPr lang="en-US" dirty="0" smtClean="0"/>
              <a:t> &amp; </a:t>
            </a:r>
            <a:r>
              <a:rPr lang="en-US" dirty="0" err="1" smtClean="0"/>
              <a:t>Schuh</a:t>
            </a:r>
            <a:r>
              <a:rPr lang="en-US" dirty="0" smtClean="0"/>
              <a:t> (2014). One size does not fit all.  Routledge Publishing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7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Size Does Not Fit All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Innovative</a:t>
            </a:r>
          </a:p>
          <a:p>
            <a:endParaRPr lang="en-US" dirty="0" smtClean="0"/>
          </a:p>
          <a:p>
            <a:pPr lvl="1"/>
            <a:r>
              <a:rPr lang="en-US" u="sng" dirty="0" smtClean="0"/>
              <a:t>Student Centered</a:t>
            </a:r>
          </a:p>
          <a:p>
            <a:pPr lvl="2"/>
            <a:r>
              <a:rPr lang="en-US" dirty="0" smtClean="0"/>
              <a:t>Ethic of Care</a:t>
            </a:r>
          </a:p>
          <a:p>
            <a:pPr lvl="2"/>
            <a:r>
              <a:rPr lang="en-US" dirty="0" smtClean="0"/>
              <a:t>Student-Driven</a:t>
            </a:r>
          </a:p>
          <a:p>
            <a:pPr lvl="2"/>
            <a:r>
              <a:rPr lang="en-US" dirty="0" smtClean="0"/>
              <a:t>Student Agency</a:t>
            </a:r>
          </a:p>
          <a:p>
            <a:pPr lvl="2"/>
            <a:endParaRPr lang="en-US" dirty="0" smtClean="0"/>
          </a:p>
          <a:p>
            <a:pPr lvl="1"/>
            <a:r>
              <a:rPr lang="en-US" u="sng" dirty="0" smtClean="0"/>
              <a:t>Academic Centered</a:t>
            </a:r>
          </a:p>
          <a:p>
            <a:pPr lvl="2"/>
            <a:r>
              <a:rPr lang="en-US" dirty="0" smtClean="0"/>
              <a:t>Academic-Student Affairs Collaboration</a:t>
            </a:r>
          </a:p>
          <a:p>
            <a:pPr lvl="2"/>
            <a:r>
              <a:rPr lang="en-US" dirty="0" smtClean="0"/>
              <a:t>Academic-Driven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4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1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1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aligned with the institution’s mission?</a:t>
            </a:r>
          </a:p>
          <a:p>
            <a:endParaRPr lang="en-US" dirty="0"/>
          </a:p>
          <a:p>
            <a:r>
              <a:rPr lang="en-US" dirty="0"/>
              <a:t>Are learning and development at the core of our work?</a:t>
            </a:r>
          </a:p>
          <a:p>
            <a:endParaRPr lang="en-US" dirty="0"/>
          </a:p>
          <a:p>
            <a:r>
              <a:rPr lang="en-US" dirty="0"/>
              <a:t>What is the role of helping students develop “employability </a:t>
            </a:r>
            <a:r>
              <a:rPr lang="en-US" dirty="0" smtClean="0"/>
              <a:t>skills?”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43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resources allocated to reflect a mission of learning and development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/>
              <a:t>When resources are scarce, what is our priority?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0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expected in collaborating with others?</a:t>
            </a:r>
          </a:p>
          <a:p>
            <a:endParaRPr lang="en-US" dirty="0"/>
          </a:p>
          <a:p>
            <a:r>
              <a:rPr lang="en-US" dirty="0" smtClean="0"/>
              <a:t>What are the outcomes of collaboration?</a:t>
            </a:r>
          </a:p>
          <a:p>
            <a:endParaRPr lang="en-US" dirty="0"/>
          </a:p>
          <a:p>
            <a:r>
              <a:rPr lang="en-US" dirty="0" smtClean="0"/>
              <a:t>What other institutional partnerships do we need to build to be successful now?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5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know about our </a:t>
            </a:r>
            <a:r>
              <a:rPr lang="en-US" dirty="0" err="1" smtClean="0"/>
              <a:t>studetns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How can our graduate programs produce “student experts?”</a:t>
            </a:r>
          </a:p>
          <a:p>
            <a:endParaRPr lang="en-US" dirty="0"/>
          </a:p>
          <a:p>
            <a:r>
              <a:rPr lang="en-US" dirty="0" smtClean="0"/>
              <a:t>How do we share our knowledge of student learning with campus partners?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4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Promising Practices &amp;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we data driven or anecdote driven?</a:t>
            </a:r>
          </a:p>
          <a:p>
            <a:endParaRPr lang="en-US" dirty="0"/>
          </a:p>
          <a:p>
            <a:r>
              <a:rPr lang="en-US" dirty="0" smtClean="0"/>
              <a:t>How have our policies and practices changed over the past two decades based on research/assessment?</a:t>
            </a:r>
          </a:p>
          <a:p>
            <a:endParaRPr lang="en-US" dirty="0"/>
          </a:p>
          <a:p>
            <a:r>
              <a:rPr lang="en-US" dirty="0" smtClean="0"/>
              <a:t>What else do we need to know to thrive in the future?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7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Complements Institutional Mission</a:t>
            </a:r>
            <a:endParaRPr lang="en-US" sz="3600" b="1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" b="364"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32500" lnSpcReduction="20000"/>
          </a:bodyPr>
          <a:lstStyle/>
          <a:p>
            <a:pPr marL="514350" indent="-514350">
              <a:buAutoNum type="arabicParenR"/>
            </a:pPr>
            <a:r>
              <a:rPr lang="en-US" sz="5500" dirty="0" smtClean="0"/>
              <a:t>Student Affairs division mission complements the institution’s mission, with the enhancement of student learning and personal development being the primary goal.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8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Resources</a:t>
            </a:r>
            <a:endParaRPr lang="en-US" sz="3600" b="1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0" r="868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2)  Resources allocated to encourage student learning/personal development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099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Collaboration</a:t>
            </a:r>
            <a:endParaRPr lang="en-US" sz="36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3)  Student affairs professionals collaborate with other institutional agents to promote student learning/personal development.</a:t>
            </a:r>
            <a:endParaRPr lang="en-US" sz="2000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2" r="566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8897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Experts on Students</a:t>
            </a:r>
            <a:endParaRPr lang="en-US" sz="3600" b="1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1" r="588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4)  The division of student affairs includes staff who are experts on students, their environments, and teaching/learning processes.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525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Promising Practices</a:t>
            </a:r>
            <a:endParaRPr lang="en-US" sz="3600" b="1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7" r="776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5)  Student affairs policies/programs are based on promising practices from the research on student learning and institution-specific assessment data.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031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Environmental Changes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4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Dramatic Increase in 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Average tuition at public 4-year colleges in 93-94 was $2,431 ($3,933 in today’s dollars)</a:t>
            </a:r>
          </a:p>
          <a:p>
            <a:endParaRPr lang="en-US" dirty="0" smtClean="0"/>
          </a:p>
          <a:p>
            <a:r>
              <a:rPr lang="en-US" dirty="0" smtClean="0"/>
              <a:t>This year it was $8,266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885060"/>
            <a:ext cx="3803650" cy="2586481"/>
          </a:xfrm>
        </p:spPr>
      </p:pic>
    </p:spTree>
    <p:extLst>
      <p:ext uri="{BB962C8B-B14F-4D97-AF65-F5344CB8AC3E}">
        <p14:creationId xmlns:p14="http://schemas.microsoft.com/office/powerpoint/2010/main" val="208161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506</TotalTime>
  <Words>834</Words>
  <Application>Microsoft Office PowerPoint</Application>
  <PresentationFormat>On-screen Show (4:3)</PresentationFormat>
  <Paragraphs>163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Hardcover</vt:lpstr>
      <vt:lpstr>Student Learning Imperative: More Imperative Today than 20 Years Ago</vt:lpstr>
      <vt:lpstr>20 Years of the SLI</vt:lpstr>
      <vt:lpstr>Complements Institutional Mission</vt:lpstr>
      <vt:lpstr>Resources</vt:lpstr>
      <vt:lpstr>Collaboration</vt:lpstr>
      <vt:lpstr>Experts on Students</vt:lpstr>
      <vt:lpstr>Promising Practices</vt:lpstr>
      <vt:lpstr>Environmental Changes</vt:lpstr>
      <vt:lpstr>Dramatic Increase in Tuition</vt:lpstr>
      <vt:lpstr>Dramatic Increase in Borrowing for College</vt:lpstr>
      <vt:lpstr>Continued Calls for Reform &amp; Accountability</vt:lpstr>
      <vt:lpstr>Institutional Focus on Enrollment</vt:lpstr>
      <vt:lpstr>Other Factors</vt:lpstr>
      <vt:lpstr>Current Challenges</vt:lpstr>
      <vt:lpstr>Discussion</vt:lpstr>
      <vt:lpstr>How did the profession respond to the SLI?</vt:lpstr>
      <vt:lpstr>How may we reinvent our work to meet the needs of tomorrow’s students?</vt:lpstr>
      <vt:lpstr>What are the barriers that prevent us from focusing on learning and development?</vt:lpstr>
      <vt:lpstr>Given the changes over the last 20 years… </vt:lpstr>
      <vt:lpstr>One Size Does Not Fit All</vt:lpstr>
      <vt:lpstr>One Size Does Not Fit All</vt:lpstr>
      <vt:lpstr>One Size Does Not Fit All</vt:lpstr>
      <vt:lpstr>Conclusions</vt:lpstr>
      <vt:lpstr>PowerPoint Presentation</vt:lpstr>
      <vt:lpstr>Mission</vt:lpstr>
      <vt:lpstr>Resources</vt:lpstr>
      <vt:lpstr>Collaboration</vt:lpstr>
      <vt:lpstr>Experts</vt:lpstr>
      <vt:lpstr>Promising Practices &amp; Assessment</vt:lpstr>
    </vt:vector>
  </TitlesOfParts>
  <Company>The 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Beckett, Andrew</dc:creator>
  <cp:lastModifiedBy>Beckett, Andrew</cp:lastModifiedBy>
  <cp:revision>30</cp:revision>
  <dcterms:created xsi:type="dcterms:W3CDTF">2014-03-10T13:18:54Z</dcterms:created>
  <dcterms:modified xsi:type="dcterms:W3CDTF">2014-04-10T15:35:35Z</dcterms:modified>
</cp:coreProperties>
</file>