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718415-EDA1-4A7C-BC09-27ECFB1D7F62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FF5E44-C298-46E7-9A83-86F970C9C5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bjacoby@umd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“Why Don’t They Get It?”:</a:t>
            </a:r>
            <a:br>
              <a:rPr lang="en-US" sz="4000" b="1" dirty="0" smtClean="0"/>
            </a:br>
            <a:r>
              <a:rPr lang="en-US" sz="4000" b="1" dirty="0" smtClean="0"/>
              <a:t>Helping Students Learn through Metacognition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Barbara Jacoby, Ph.D.</a:t>
            </a:r>
          </a:p>
          <a:p>
            <a:r>
              <a:rPr lang="en-US" sz="2800" b="1" dirty="0" smtClean="0"/>
              <a:t>University of Maryland  - College Park</a:t>
            </a:r>
          </a:p>
          <a:p>
            <a:r>
              <a:rPr lang="en-US" sz="2800" b="1" dirty="0" smtClean="0"/>
              <a:t>ACPA 2014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3070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Students “</a:t>
            </a:r>
            <a:r>
              <a:rPr lang="en-US" b="1" dirty="0" err="1" smtClean="0"/>
              <a:t>Mislearn</a:t>
            </a:r>
            <a:r>
              <a:rPr lang="en-US" b="1" dirty="0" smtClean="0"/>
              <a:t>”?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“</a:t>
            </a:r>
            <a:r>
              <a:rPr lang="en-US" sz="4000" b="1" dirty="0"/>
              <a:t>Inertia”:  </a:t>
            </a:r>
            <a:r>
              <a:rPr lang="en-US" sz="4000" b="1" dirty="0" smtClean="0"/>
              <a:t>They </a:t>
            </a:r>
            <a:r>
              <a:rPr lang="en-US" sz="4000" b="1" dirty="0"/>
              <a:t>don’t use ideas.</a:t>
            </a:r>
          </a:p>
          <a:p>
            <a:r>
              <a:rPr lang="en-US" sz="4000" b="1" dirty="0" smtClean="0"/>
              <a:t>“</a:t>
            </a:r>
            <a:r>
              <a:rPr lang="en-US" sz="4000" b="1" dirty="0" err="1" smtClean="0"/>
              <a:t>Stagnatia</a:t>
            </a:r>
            <a:r>
              <a:rPr lang="en-US" sz="4000" b="1" dirty="0" smtClean="0"/>
              <a:t>”:  Their thinking stagnates for lack of challenge.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8101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Strategies: Amnesia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Sticky Teaching </a:t>
            </a:r>
          </a:p>
          <a:p>
            <a:r>
              <a:rPr lang="en-US" sz="4000" b="1" dirty="0" smtClean="0"/>
              <a:t>simplified, well organized </a:t>
            </a:r>
          </a:p>
          <a:p>
            <a:r>
              <a:rPr lang="en-US" sz="4000" b="1" dirty="0" smtClean="0"/>
              <a:t>key points clearly identified</a:t>
            </a:r>
          </a:p>
          <a:p>
            <a:r>
              <a:rPr lang="en-US" sz="4000" b="1" dirty="0" smtClean="0"/>
              <a:t>“stick” new material to what they know</a:t>
            </a:r>
          </a:p>
          <a:p>
            <a:r>
              <a:rPr lang="en-US" sz="4000" b="1" dirty="0"/>
              <a:t>u</a:t>
            </a:r>
            <a:r>
              <a:rPr lang="en-US" sz="4000" b="1" dirty="0" smtClean="0"/>
              <a:t>ses the element of surprise</a:t>
            </a:r>
          </a:p>
          <a:p>
            <a:endParaRPr lang="en-US" sz="4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3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Strategies: Fantasia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Use scaffolding.</a:t>
            </a:r>
          </a:p>
          <a:p>
            <a:r>
              <a:rPr lang="en-US" sz="4000" b="1" dirty="0" smtClean="0"/>
              <a:t>Sequence presentation of material.</a:t>
            </a:r>
          </a:p>
          <a:p>
            <a:r>
              <a:rPr lang="en-US" sz="4000" b="1" dirty="0" smtClean="0"/>
              <a:t>Assess learning before it is needed.</a:t>
            </a:r>
          </a:p>
          <a:p>
            <a:r>
              <a:rPr lang="en-US" sz="4000" b="1" dirty="0" smtClean="0"/>
              <a:t>Go from simplest to most complex.</a:t>
            </a:r>
          </a:p>
          <a:p>
            <a:r>
              <a:rPr lang="en-US" sz="4000" b="1" dirty="0" smtClean="0"/>
              <a:t>Let them know what’s important.</a:t>
            </a:r>
          </a:p>
          <a:p>
            <a:r>
              <a:rPr lang="en-US" sz="4000" b="1" dirty="0" smtClean="0"/>
              <a:t>Provide structures for learning.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712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Strategies: Inertia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Engage students in experiential learning… inside and outside the classroom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4164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Strategies: </a:t>
            </a:r>
            <a:r>
              <a:rPr lang="en-US" sz="4000" b="1" dirty="0" err="1" smtClean="0"/>
              <a:t>Stagnatia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Meet students where they are.</a:t>
            </a:r>
          </a:p>
          <a:p>
            <a:r>
              <a:rPr lang="en-US" sz="4000" b="1" dirty="0" smtClean="0"/>
              <a:t>Engage them in critical reflection.</a:t>
            </a:r>
          </a:p>
          <a:p>
            <a:r>
              <a:rPr lang="en-US" sz="4000" b="1" dirty="0" smtClean="0"/>
              <a:t>Scaffold reflections.</a:t>
            </a:r>
          </a:p>
          <a:p>
            <a:r>
              <a:rPr lang="en-US" sz="4000" b="1" dirty="0" smtClean="0"/>
              <a:t>Build a “consciousness bridge.”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4554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Reflection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Why are you a student affairs professional?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03757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Metacognitive</a:t>
            </a:r>
            <a:r>
              <a:rPr lang="en-US" sz="4000" b="1" dirty="0" smtClean="0"/>
              <a:t> Reflection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Why does it matter to know </a:t>
            </a:r>
            <a:r>
              <a:rPr lang="en-US" sz="4000" b="1" i="1" dirty="0" smtClean="0"/>
              <a:t>why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7743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000" b="1" dirty="0" smtClean="0"/>
              <a:t>“Teaching is leading students into a situation from which they </a:t>
            </a:r>
            <a:r>
              <a:rPr lang="en-US" sz="4000" b="1" dirty="0" smtClean="0"/>
              <a:t>can </a:t>
            </a:r>
            <a:r>
              <a:rPr lang="en-US" sz="4000" b="1" dirty="0" smtClean="0"/>
              <a:t>only escape by thinking.”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90666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References and Resources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Arum, R., and </a:t>
            </a:r>
            <a:r>
              <a:rPr lang="en-US" sz="2400" dirty="0" err="1"/>
              <a:t>Roksa</a:t>
            </a:r>
            <a:r>
              <a:rPr lang="en-US" sz="2400" dirty="0"/>
              <a:t>, J. </a:t>
            </a:r>
            <a:r>
              <a:rPr lang="en-US" sz="2400" i="1" dirty="0"/>
              <a:t>Academically Adrift: Limited Learning on College Campuses</a:t>
            </a:r>
            <a:r>
              <a:rPr lang="en-US" sz="2400" dirty="0"/>
              <a:t>. Chicago: University of Chicago Press,</a:t>
            </a:r>
            <a:r>
              <a:rPr lang="en-US" sz="2400" i="1" dirty="0"/>
              <a:t> </a:t>
            </a:r>
            <a:r>
              <a:rPr lang="en-US" sz="2400" dirty="0"/>
              <a:t>2011.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Baxter </a:t>
            </a:r>
            <a:r>
              <a:rPr lang="en-US" sz="2400" dirty="0" err="1"/>
              <a:t>Magolda</a:t>
            </a:r>
            <a:r>
              <a:rPr lang="en-US" sz="2400" dirty="0"/>
              <a:t>, M. B. “Teaching to Promote Holistic Learning and Development.” In M. B. Baxter </a:t>
            </a:r>
            <a:r>
              <a:rPr lang="en-US" sz="2400" dirty="0" err="1"/>
              <a:t>Magolda</a:t>
            </a:r>
            <a:r>
              <a:rPr lang="en-US" sz="2400" dirty="0"/>
              <a:t> (ed.), </a:t>
            </a:r>
            <a:r>
              <a:rPr lang="en-US" sz="2400" i="1" dirty="0"/>
              <a:t>Teaching to Promote Intellectual and Personal Maturity: Incorporating Students’ Worldviews and Identities into the Learning Process</a:t>
            </a:r>
            <a:r>
              <a:rPr lang="en-US" sz="2400" dirty="0"/>
              <a:t>, New Directions for Teaching and Learning, no. 82, San Francisco: </a:t>
            </a:r>
            <a:r>
              <a:rPr lang="en-US" sz="2400" dirty="0" err="1"/>
              <a:t>Jossey</a:t>
            </a:r>
            <a:r>
              <a:rPr lang="en-US" sz="2400" dirty="0"/>
              <a:t>-Bass, 2000.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Dewey, J. </a:t>
            </a:r>
            <a:r>
              <a:rPr lang="en-US" sz="2400" i="1" dirty="0"/>
              <a:t>How We Think</a:t>
            </a:r>
            <a:r>
              <a:rPr lang="en-US" sz="2400" dirty="0"/>
              <a:t>. Buffalo, N. Y.: Dover, </a:t>
            </a:r>
            <a:r>
              <a:rPr lang="en-US" sz="2400" dirty="0" smtClean="0"/>
              <a:t>1916.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jacoby</a:t>
            </a:r>
            <a:r>
              <a:rPr lang="en-US" sz="2400" dirty="0" smtClean="0"/>
              <a:t>, B.  </a:t>
            </a:r>
            <a:r>
              <a:rPr lang="en-US" sz="2400" i="1" dirty="0" smtClean="0"/>
              <a:t>Service-Learning Essentials: Questions, Answers, and Lessons Learned. </a:t>
            </a:r>
            <a:r>
              <a:rPr lang="en-US" sz="2400" dirty="0" smtClean="0"/>
              <a:t>San Francisco: </a:t>
            </a:r>
            <a:r>
              <a:rPr lang="en-US" sz="2400" dirty="0" err="1" smtClean="0"/>
              <a:t>Jossey</a:t>
            </a:r>
            <a:r>
              <a:rPr lang="en-US" sz="2400" dirty="0" smtClean="0"/>
              <a:t>-Bass, in press.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5783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King, P. M. &amp; Kitchener, K. S. </a:t>
            </a:r>
            <a:r>
              <a:rPr lang="en-US" i="1" dirty="0" smtClean="0"/>
              <a:t>Developing Reflective Judgment</a:t>
            </a:r>
            <a:r>
              <a:rPr lang="en-US" dirty="0" smtClean="0"/>
              <a:t>. San Francisco: </a:t>
            </a:r>
            <a:r>
              <a:rPr lang="en-US" dirty="0" err="1" smtClean="0"/>
              <a:t>Jossey</a:t>
            </a:r>
            <a:r>
              <a:rPr lang="en-US" dirty="0" smtClean="0"/>
              <a:t>-Bass, 1994. 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Kolb, D. </a:t>
            </a:r>
            <a:r>
              <a:rPr lang="en-US" i="1" dirty="0" smtClean="0"/>
              <a:t>Experiential Learning: Experience as the Source of Learning and Development</a:t>
            </a:r>
            <a:r>
              <a:rPr lang="en-US" dirty="0" smtClean="0"/>
              <a:t>. Englewood Cliffs, N.J.: Prentice Hall, 1984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Jacoby, B. </a:t>
            </a:r>
            <a:r>
              <a:rPr lang="en-US" i="1" dirty="0" smtClean="0"/>
              <a:t>Service-Learning Essentials: Questions, Answers, and Lessons Learned. </a:t>
            </a:r>
            <a:r>
              <a:rPr lang="en-US" dirty="0" smtClean="0"/>
              <a:t>San Francisco: </a:t>
            </a:r>
            <a:r>
              <a:rPr lang="en-US" dirty="0" err="1" smtClean="0"/>
              <a:t>Jossey</a:t>
            </a:r>
            <a:r>
              <a:rPr lang="en-US" dirty="0" smtClean="0"/>
              <a:t>-Bass, in press. (Includes thorough discussion of critical reflection.)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Shulman, L. S. “Taking Learning Seriously.” </a:t>
            </a:r>
            <a:r>
              <a:rPr lang="en-US" i="1" dirty="0" smtClean="0"/>
              <a:t>Change</a:t>
            </a:r>
            <a:r>
              <a:rPr lang="en-US" dirty="0" smtClean="0"/>
              <a:t>, 1999, 31(4), 10-17.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err="1" smtClean="0"/>
              <a:t>Sweller</a:t>
            </a:r>
            <a:r>
              <a:rPr lang="en-US" dirty="0" smtClean="0"/>
              <a:t>, J. “Cognitive Load Theory, Learning Difficulty, and Instructional Design.” </a:t>
            </a:r>
            <a:r>
              <a:rPr lang="en-US" i="1" dirty="0" smtClean="0"/>
              <a:t>Learning and </a:t>
            </a:r>
            <a:r>
              <a:rPr lang="en-US" dirty="0" smtClean="0"/>
              <a:t>Instruction, 4(4),1994, 295-312.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1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“45% of Students Don’t Learn Much in </a:t>
            </a:r>
            <a:r>
              <a:rPr lang="en-US" sz="4000" b="1" dirty="0" smtClean="0"/>
              <a:t>College” </a:t>
            </a:r>
            <a:r>
              <a:rPr lang="en-US" sz="4000" b="1" dirty="0"/>
              <a:t>	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i="1" dirty="0" smtClean="0"/>
              <a:t>Huffington </a:t>
            </a:r>
            <a:r>
              <a:rPr lang="en-US" sz="4000" b="1" i="1" dirty="0"/>
              <a:t>Post</a:t>
            </a:r>
            <a:r>
              <a:rPr lang="en-US" sz="4000" b="1" dirty="0"/>
              <a:t>, August 24, 2013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5560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Presenter: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Barbara Jacoby, Ph.D.</a:t>
            </a:r>
          </a:p>
          <a:p>
            <a:pPr marL="0" indent="0">
              <a:buNone/>
            </a:pPr>
            <a:r>
              <a:rPr lang="en-US" b="1" dirty="0" smtClean="0"/>
              <a:t>Faculty Associate for Leadership &amp; Community Service-Learning</a:t>
            </a:r>
          </a:p>
          <a:p>
            <a:pPr marL="0" indent="0">
              <a:buNone/>
            </a:pPr>
            <a:r>
              <a:rPr lang="en-US" b="1" dirty="0" smtClean="0"/>
              <a:t>Adele H. Stamp Student Union</a:t>
            </a:r>
          </a:p>
          <a:p>
            <a:pPr marL="0" indent="0">
              <a:buNone/>
            </a:pPr>
            <a:r>
              <a:rPr lang="en-US" b="1" dirty="0" smtClean="0"/>
              <a:t>University of Maryland</a:t>
            </a:r>
          </a:p>
          <a:p>
            <a:pPr marL="0" indent="0">
              <a:buNone/>
            </a:pPr>
            <a:r>
              <a:rPr lang="en-US" b="1" smtClean="0">
                <a:hlinkClick r:id="rId2"/>
              </a:rPr>
              <a:t>bjacoby@umd.edu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897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“Too Little Critical Thinking in </a:t>
            </a:r>
            <a:r>
              <a:rPr lang="en-US" sz="4000" b="1" dirty="0" smtClean="0"/>
              <a:t>College” </a:t>
            </a:r>
          </a:p>
          <a:p>
            <a:pPr marL="0" indent="0">
              <a:buNone/>
            </a:pPr>
            <a:r>
              <a:rPr lang="en-US" sz="4000" b="1" i="1" dirty="0" smtClean="0"/>
              <a:t>Chicago </a:t>
            </a:r>
            <a:r>
              <a:rPr lang="en-US" sz="4000" b="1" i="1" dirty="0"/>
              <a:t>Tribune</a:t>
            </a:r>
            <a:r>
              <a:rPr lang="en-US" sz="4000" b="1" dirty="0"/>
              <a:t>, </a:t>
            </a:r>
            <a:r>
              <a:rPr lang="en-US" sz="4000" b="1" dirty="0" smtClean="0"/>
              <a:t>March </a:t>
            </a:r>
            <a:r>
              <a:rPr lang="en-US" sz="4000" b="1" dirty="0"/>
              <a:t>25, 2012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3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“Are College Students Actually Learning Anything?” 	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i="1" dirty="0" smtClean="0"/>
              <a:t>Chronicle </a:t>
            </a:r>
            <a:r>
              <a:rPr lang="en-US" sz="4000" b="1" i="1" dirty="0"/>
              <a:t>of Higher Education</a:t>
            </a:r>
            <a:r>
              <a:rPr lang="en-US" sz="4000" b="1" dirty="0"/>
              <a:t>, January 18, 2011	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80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Metacognition is: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higher-order </a:t>
            </a:r>
            <a:r>
              <a:rPr lang="en-US" sz="4000" b="1" dirty="0"/>
              <a:t>thinking about how we learn as well as how effectively or well we are </a:t>
            </a:r>
            <a:r>
              <a:rPr lang="en-US" sz="4000" b="1" dirty="0" smtClean="0"/>
              <a:t>learning.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7170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Metacognition is: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planning how to approach a given learning task, </a:t>
            </a:r>
          </a:p>
          <a:p>
            <a:r>
              <a:rPr lang="en-US" sz="4000" b="1" dirty="0" smtClean="0"/>
              <a:t>monitoring comprehension, and </a:t>
            </a:r>
          </a:p>
          <a:p>
            <a:r>
              <a:rPr lang="en-US" sz="4000" b="1" dirty="0" smtClean="0"/>
              <a:t>evaluating progress toward the completion of a task.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8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Critical Reflection 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/>
              <a:t>“the active, persistent and careful consideration of any belief or supposed form of knowledge in the light of the grounds that support it and the further conclusions to which </a:t>
            </a:r>
            <a:r>
              <a:rPr lang="en-US" sz="4300" b="1" dirty="0" smtClean="0"/>
              <a:t>it tends.”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2200" b="1" dirty="0" smtClean="0"/>
              <a:t>--John Dewey, “How We Think,” 1916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3007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Reflection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is an example of something your students just didn’t “get”</a:t>
            </a:r>
          </a:p>
          <a:p>
            <a:endParaRPr lang="en-US" sz="4000" b="1" dirty="0"/>
          </a:p>
          <a:p>
            <a:r>
              <a:rPr lang="en-US" sz="4000" b="1" dirty="0" smtClean="0"/>
              <a:t>Why do you think they didn’t get it?</a:t>
            </a:r>
          </a:p>
        </p:txBody>
      </p:sp>
    </p:spTree>
    <p:extLst>
      <p:ext uri="{BB962C8B-B14F-4D97-AF65-F5344CB8AC3E}">
        <p14:creationId xmlns:p14="http://schemas.microsoft.com/office/powerpoint/2010/main" val="12110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Do Students “</a:t>
            </a:r>
            <a:r>
              <a:rPr lang="en-US" sz="4000" b="1" dirty="0" err="1" smtClean="0"/>
              <a:t>Mislearn</a:t>
            </a:r>
            <a:r>
              <a:rPr lang="en-US" sz="4000" b="1" dirty="0" smtClean="0"/>
              <a:t>”?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 smtClean="0"/>
              <a:t>“Amnesia”: They forget.</a:t>
            </a:r>
          </a:p>
          <a:p>
            <a:r>
              <a:rPr lang="en-US" sz="4000" b="1" dirty="0" smtClean="0"/>
              <a:t>“Fantasia”: They </a:t>
            </a:r>
            <a:r>
              <a:rPr lang="en-US" sz="4000" b="1" i="1" dirty="0" smtClean="0"/>
              <a:t>think</a:t>
            </a:r>
            <a:r>
              <a:rPr lang="en-US" sz="4000" b="1" dirty="0" smtClean="0"/>
              <a:t> they know.”</a:t>
            </a:r>
          </a:p>
        </p:txBody>
      </p:sp>
    </p:spTree>
    <p:extLst>
      <p:ext uri="{BB962C8B-B14F-4D97-AF65-F5344CB8AC3E}">
        <p14:creationId xmlns:p14="http://schemas.microsoft.com/office/powerpoint/2010/main" val="2379252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</TotalTime>
  <Words>429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“Why Don’t They Get It?”: Helping Students Learn through Metacognition</vt:lpstr>
      <vt:lpstr>PowerPoint Presentation</vt:lpstr>
      <vt:lpstr>PowerPoint Presentation</vt:lpstr>
      <vt:lpstr>PowerPoint Presentation</vt:lpstr>
      <vt:lpstr>Metacognition is:</vt:lpstr>
      <vt:lpstr>Metacognition is:</vt:lpstr>
      <vt:lpstr>Critical Reflection is</vt:lpstr>
      <vt:lpstr>Reflection</vt:lpstr>
      <vt:lpstr>How Do Students “Mislearn”?</vt:lpstr>
      <vt:lpstr>How do Students “Mislearn”?</vt:lpstr>
      <vt:lpstr>Strategies: Amnesia</vt:lpstr>
      <vt:lpstr>Strategies: Fantasia</vt:lpstr>
      <vt:lpstr>Strategies: Inertia</vt:lpstr>
      <vt:lpstr>Strategies: Stagnatia</vt:lpstr>
      <vt:lpstr>Reflection</vt:lpstr>
      <vt:lpstr>Metacognitive Reflection</vt:lpstr>
      <vt:lpstr>PowerPoint Presentation</vt:lpstr>
      <vt:lpstr>References and Resources</vt:lpstr>
      <vt:lpstr>PowerPoint Presentation</vt:lpstr>
      <vt:lpstr>PowerPoint Presentation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“Why Don’t They Get It?”: Helping Students Learn through Metacognition</dc:title>
  <dc:creator>Barbara G. Jacoby</dc:creator>
  <cp:lastModifiedBy>Barbara G. Jacoby</cp:lastModifiedBy>
  <cp:revision>41</cp:revision>
  <dcterms:created xsi:type="dcterms:W3CDTF">2014-03-02T21:43:16Z</dcterms:created>
  <dcterms:modified xsi:type="dcterms:W3CDTF">2014-03-03T17:39:12Z</dcterms:modified>
</cp:coreProperties>
</file>